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-1074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A4808F8-95BA-41F9-B0B9-682A58660D1F}">
      <dsp:nvSpPr>
        <dsp:cNvPr id="0" name=""/>
        <dsp:cNvSpPr/>
      </dsp:nvSpPr>
      <dsp:spPr>
        <a:xfrm>
          <a:off x="0" y="2294390"/>
          <a:ext cx="6400800" cy="75307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92024" tIns="192024" rIns="192024" bIns="192024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700" kern="1200" dirty="0" smtClean="0"/>
            <a:t>ISA 315.3</a:t>
          </a:r>
          <a:endParaRPr lang="en-US" sz="2700" kern="1200" dirty="0"/>
        </a:p>
      </dsp:txBody>
      <dsp:txXfrm>
        <a:off x="0" y="2294390"/>
        <a:ext cx="6400800" cy="753070"/>
      </dsp:txXfrm>
    </dsp:sp>
    <dsp:sp modelId="{5F8B3331-6086-4547-ACDC-8C22617C70D7}">
      <dsp:nvSpPr>
        <dsp:cNvPr id="0" name=""/>
        <dsp:cNvSpPr/>
      </dsp:nvSpPr>
      <dsp:spPr>
        <a:xfrm rot="10800000">
          <a:off x="0" y="1147464"/>
          <a:ext cx="6400800" cy="1158222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92024" tIns="192024" rIns="192024" bIns="192024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700" kern="1200" dirty="0" smtClean="0"/>
            <a:t>ISA 240.10</a:t>
          </a:r>
          <a:endParaRPr lang="en-US" sz="2700" kern="1200" dirty="0"/>
        </a:p>
      </dsp:txBody>
      <dsp:txXfrm rot="10800000">
        <a:off x="0" y="1147464"/>
        <a:ext cx="6400800" cy="752578"/>
      </dsp:txXfrm>
    </dsp:sp>
    <dsp:sp modelId="{569A384F-0C9B-4D3D-B883-2EF6C6F92CB1}">
      <dsp:nvSpPr>
        <dsp:cNvPr id="0" name=""/>
        <dsp:cNvSpPr/>
      </dsp:nvSpPr>
      <dsp:spPr>
        <a:xfrm rot="10800000">
          <a:off x="0" y="538"/>
          <a:ext cx="6400800" cy="1158222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92024" tIns="192024" rIns="192024" bIns="192024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700" kern="1200" dirty="0" err="1" smtClean="0"/>
            <a:t>Tujuan</a:t>
          </a:r>
          <a:r>
            <a:rPr lang="en-US" sz="2700" kern="1200" dirty="0" smtClean="0"/>
            <a:t> Audit</a:t>
          </a:r>
          <a:endParaRPr lang="en-US" sz="2700" kern="1200" dirty="0"/>
        </a:p>
      </dsp:txBody>
      <dsp:txXfrm rot="10800000">
        <a:off x="0" y="538"/>
        <a:ext cx="6400800" cy="752578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C12E85B-60EB-4D5D-87FE-438ECDC995E1}">
      <dsp:nvSpPr>
        <dsp:cNvPr id="0" name=""/>
        <dsp:cNvSpPr/>
      </dsp:nvSpPr>
      <dsp:spPr>
        <a:xfrm rot="5400000">
          <a:off x="-228990" y="229709"/>
          <a:ext cx="1526604" cy="1068623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extrusionH="50600" prstMaterial="metal">
          <a:bevelT w="101600" h="80600" prst="relaxedInset"/>
          <a:bevelB w="80600" h="80600" prst="relaxedInset"/>
        </a:sp3d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3200" kern="1200"/>
        </a:p>
      </dsp:txBody>
      <dsp:txXfrm rot="-5400000">
        <a:off x="1" y="535031"/>
        <a:ext cx="1068623" cy="457981"/>
      </dsp:txXfrm>
    </dsp:sp>
    <dsp:sp modelId="{20733118-95AD-498D-A834-3EB760FEE1F7}">
      <dsp:nvSpPr>
        <dsp:cNvPr id="0" name=""/>
        <dsp:cNvSpPr/>
      </dsp:nvSpPr>
      <dsp:spPr>
        <a:xfrm rot="5400000">
          <a:off x="3924365" y="-2855023"/>
          <a:ext cx="992292" cy="670377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extrusionH="50600">
          <a:bevelT w="101600" h="80600"/>
          <a:bevelB w="80600" h="80600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3360" tIns="19050" rIns="19050" bIns="19050" numCol="1" spcCol="1270" anchor="ctr" anchorCtr="0">
          <a:noAutofit/>
        </a:bodyPr>
        <a:lstStyle/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3000" kern="1200" dirty="0" err="1" smtClean="0"/>
            <a:t>Dalam</a:t>
          </a:r>
          <a:r>
            <a:rPr lang="en-US" sz="3000" kern="1200" dirty="0" smtClean="0"/>
            <a:t> </a:t>
          </a:r>
          <a:r>
            <a:rPr lang="en-US" sz="3000" kern="1200" dirty="0" err="1" smtClean="0"/>
            <a:t>entitas</a:t>
          </a:r>
          <a:r>
            <a:rPr lang="en-US" sz="3000" kern="1200" dirty="0" smtClean="0"/>
            <a:t> yang </a:t>
          </a:r>
          <a:r>
            <a:rPr lang="en-US" sz="3000" kern="1200" dirty="0" err="1" smtClean="0"/>
            <a:t>lebih</a:t>
          </a:r>
          <a:r>
            <a:rPr lang="en-US" sz="3000" kern="1200" dirty="0" smtClean="0"/>
            <a:t> </a:t>
          </a:r>
          <a:r>
            <a:rPr lang="en-US" sz="3000" kern="1200" dirty="0" err="1" smtClean="0"/>
            <a:t>kecil</a:t>
          </a:r>
          <a:r>
            <a:rPr lang="en-US" sz="3000" kern="1200" dirty="0" smtClean="0"/>
            <a:t> </a:t>
          </a:r>
          <a:r>
            <a:rPr lang="en-US" sz="3000" kern="1200" dirty="0" err="1" smtClean="0"/>
            <a:t>sering</a:t>
          </a:r>
          <a:r>
            <a:rPr lang="en-US" sz="3000" kern="1200" dirty="0" smtClean="0"/>
            <a:t> kali </a:t>
          </a:r>
          <a:r>
            <a:rPr lang="en-US" sz="3000" kern="1200" dirty="0" err="1" smtClean="0"/>
            <a:t>diakui</a:t>
          </a:r>
          <a:r>
            <a:rPr lang="en-US" sz="3000" kern="1200" dirty="0" smtClean="0"/>
            <a:t> </a:t>
          </a:r>
          <a:r>
            <a:rPr lang="en-US" sz="3000" kern="1200" dirty="0" err="1" smtClean="0"/>
            <a:t>secara</a:t>
          </a:r>
          <a:r>
            <a:rPr lang="en-US" sz="3000" kern="1200" dirty="0" smtClean="0"/>
            <a:t> </a:t>
          </a:r>
          <a:r>
            <a:rPr lang="en-US" sz="3000" kern="1200" dirty="0" err="1" smtClean="0"/>
            <a:t>implisit</a:t>
          </a:r>
          <a:r>
            <a:rPr lang="en-US" sz="3000" kern="1200" dirty="0" smtClean="0"/>
            <a:t> </a:t>
          </a:r>
          <a:r>
            <a:rPr lang="en-US" sz="3000" kern="1200" dirty="0" err="1" smtClean="0"/>
            <a:t>bukan</a:t>
          </a:r>
          <a:r>
            <a:rPr lang="en-US" sz="3000" kern="1200" dirty="0" smtClean="0"/>
            <a:t> </a:t>
          </a:r>
          <a:r>
            <a:rPr lang="en-US" sz="3000" kern="1200" dirty="0" err="1" smtClean="0"/>
            <a:t>eksplisit</a:t>
          </a:r>
          <a:r>
            <a:rPr lang="en-US" sz="3000" kern="1200" dirty="0" smtClean="0"/>
            <a:t>.</a:t>
          </a:r>
          <a:endParaRPr lang="en-US" sz="3000" kern="1200" dirty="0"/>
        </a:p>
      </dsp:txBody>
      <dsp:txXfrm rot="-5400000">
        <a:off x="1068623" y="49159"/>
        <a:ext cx="6655336" cy="895412"/>
      </dsp:txXfrm>
    </dsp:sp>
    <dsp:sp modelId="{D0E80C6F-A70F-4D33-A684-324268E79E1F}">
      <dsp:nvSpPr>
        <dsp:cNvPr id="0" name=""/>
        <dsp:cNvSpPr/>
      </dsp:nvSpPr>
      <dsp:spPr>
        <a:xfrm rot="5400000">
          <a:off x="-228990" y="1561188"/>
          <a:ext cx="1526604" cy="1068623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extrusionH="50600" prstMaterial="metal">
          <a:bevelT w="101600" h="80600" prst="relaxedInset"/>
          <a:bevelB w="80600" h="80600" prst="relaxedInset"/>
        </a:sp3d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3200" kern="1200"/>
        </a:p>
      </dsp:txBody>
      <dsp:txXfrm rot="-5400000">
        <a:off x="1" y="1866510"/>
        <a:ext cx="1068623" cy="457981"/>
      </dsp:txXfrm>
    </dsp:sp>
    <dsp:sp modelId="{52792E5F-A5DE-45BB-A843-86A685E62EF3}">
      <dsp:nvSpPr>
        <dsp:cNvPr id="0" name=""/>
        <dsp:cNvSpPr/>
      </dsp:nvSpPr>
      <dsp:spPr>
        <a:xfrm rot="5400000">
          <a:off x="3924365" y="-1523544"/>
          <a:ext cx="992292" cy="670377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extrusionH="50600">
          <a:bevelT w="101600" h="80600"/>
          <a:bevelB w="80600" h="80600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3360" tIns="19050" rIns="19050" bIns="19050" numCol="1" spcCol="1270" anchor="ctr" anchorCtr="0">
          <a:noAutofit/>
        </a:bodyPr>
        <a:lstStyle/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3000" kern="1200" dirty="0" smtClean="0"/>
            <a:t>Auditor </a:t>
          </a:r>
          <a:r>
            <a:rPr lang="en-US" sz="3000" kern="1200" dirty="0" err="1" smtClean="0"/>
            <a:t>harus</a:t>
          </a:r>
          <a:r>
            <a:rPr lang="en-US" sz="3000" kern="1200" dirty="0" smtClean="0"/>
            <a:t> </a:t>
          </a:r>
          <a:r>
            <a:rPr lang="en-US" sz="3000" kern="1200" dirty="0" err="1" smtClean="0"/>
            <a:t>melakukan</a:t>
          </a:r>
          <a:r>
            <a:rPr lang="en-US" sz="3000" kern="1200" dirty="0" smtClean="0"/>
            <a:t> </a:t>
          </a:r>
          <a:r>
            <a:rPr lang="en-US" sz="3000" kern="1200" dirty="0" err="1" smtClean="0"/>
            <a:t>pertanyaan</a:t>
          </a:r>
          <a:r>
            <a:rPr lang="en-US" sz="3000" kern="1200" dirty="0" smtClean="0"/>
            <a:t> (</a:t>
          </a:r>
          <a:r>
            <a:rPr lang="en-US" sz="3000" i="1" kern="1200" dirty="0" smtClean="0"/>
            <a:t>make inquiries</a:t>
          </a:r>
          <a:r>
            <a:rPr lang="en-US" sz="3000" kern="1200" dirty="0" smtClean="0"/>
            <a:t>) </a:t>
          </a:r>
          <a:r>
            <a:rPr lang="en-US" sz="3000" kern="1200" dirty="0" err="1" smtClean="0"/>
            <a:t>kepada</a:t>
          </a:r>
          <a:r>
            <a:rPr lang="en-US" sz="3000" kern="1200" dirty="0" smtClean="0"/>
            <a:t> </a:t>
          </a:r>
          <a:r>
            <a:rPr lang="en-US" sz="3000" kern="1200" dirty="0" err="1" smtClean="0"/>
            <a:t>manajemen</a:t>
          </a:r>
          <a:r>
            <a:rPr lang="en-US" sz="3000" kern="1200" dirty="0" smtClean="0"/>
            <a:t>.</a:t>
          </a:r>
          <a:endParaRPr lang="en-US" sz="3000" kern="1200" dirty="0"/>
        </a:p>
      </dsp:txBody>
      <dsp:txXfrm rot="-5400000">
        <a:off x="1068623" y="1380638"/>
        <a:ext cx="6655336" cy="895412"/>
      </dsp:txXfrm>
    </dsp:sp>
    <dsp:sp modelId="{635F6548-A6F8-407A-8D25-4B03A405DD9E}">
      <dsp:nvSpPr>
        <dsp:cNvPr id="0" name=""/>
        <dsp:cNvSpPr/>
      </dsp:nvSpPr>
      <dsp:spPr>
        <a:xfrm rot="5400000">
          <a:off x="-228990" y="2892667"/>
          <a:ext cx="1526604" cy="1068623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extrusionH="50600" prstMaterial="metal">
          <a:bevelT w="101600" h="80600" prst="relaxedInset"/>
          <a:bevelB w="80600" h="80600" prst="relaxedInset"/>
        </a:sp3d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3200" kern="1200"/>
        </a:p>
      </dsp:txBody>
      <dsp:txXfrm rot="-5400000">
        <a:off x="1" y="3197989"/>
        <a:ext cx="1068623" cy="457981"/>
      </dsp:txXfrm>
    </dsp:sp>
    <dsp:sp modelId="{EE4F06CE-D7AF-42A2-9F5A-89192A3187A7}">
      <dsp:nvSpPr>
        <dsp:cNvPr id="0" name=""/>
        <dsp:cNvSpPr/>
      </dsp:nvSpPr>
      <dsp:spPr>
        <a:xfrm rot="5400000">
          <a:off x="3924365" y="-192065"/>
          <a:ext cx="992292" cy="670377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extrusionH="50600">
          <a:bevelT w="101600" h="80600"/>
          <a:bevelB w="80600" h="80600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3360" tIns="19050" rIns="19050" bIns="19050" numCol="1" spcCol="1270" anchor="ctr" anchorCtr="0">
          <a:noAutofit/>
        </a:bodyPr>
        <a:lstStyle/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3000" kern="1200" dirty="0" err="1" smtClean="0"/>
            <a:t>Jika</a:t>
          </a:r>
          <a:r>
            <a:rPr lang="en-US" sz="3000" kern="1200" dirty="0" smtClean="0"/>
            <a:t> </a:t>
          </a:r>
          <a:r>
            <a:rPr lang="en-US" sz="3000" kern="1200" dirty="0" err="1" smtClean="0"/>
            <a:t>ada</a:t>
          </a:r>
          <a:r>
            <a:rPr lang="en-US" sz="3000" kern="1200" dirty="0" smtClean="0"/>
            <a:t>, auditor </a:t>
          </a:r>
          <a:r>
            <a:rPr lang="en-US" sz="3000" kern="1200" dirty="0" err="1" smtClean="0"/>
            <a:t>harus</a:t>
          </a:r>
          <a:r>
            <a:rPr lang="en-US" sz="3000" kern="1200" dirty="0" smtClean="0"/>
            <a:t> </a:t>
          </a:r>
          <a:r>
            <a:rPr lang="en-US" sz="3000" kern="1200" dirty="0" err="1" smtClean="0"/>
            <a:t>melakukan</a:t>
          </a:r>
          <a:r>
            <a:rPr lang="en-US" sz="3000" kern="1200" dirty="0" smtClean="0"/>
            <a:t> </a:t>
          </a:r>
          <a:r>
            <a:rPr lang="en-US" sz="3000" kern="1200" dirty="0" err="1" smtClean="0"/>
            <a:t>evaluasi</a:t>
          </a:r>
          <a:endParaRPr lang="en-US" sz="3000" kern="1200" dirty="0"/>
        </a:p>
      </dsp:txBody>
      <dsp:txXfrm rot="-5400000">
        <a:off x="1068623" y="2712117"/>
        <a:ext cx="6655336" cy="895412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B2AB247-6870-4A0E-AFBD-26377132A195}">
      <dsp:nvSpPr>
        <dsp:cNvPr id="0" name=""/>
        <dsp:cNvSpPr/>
      </dsp:nvSpPr>
      <dsp:spPr>
        <a:xfrm>
          <a:off x="0" y="0"/>
          <a:ext cx="6606540" cy="123444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lvl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400" kern="1200" dirty="0" err="1" smtClean="0"/>
            <a:t>Identifikasi</a:t>
          </a:r>
          <a:r>
            <a:rPr lang="en-US" sz="3400" kern="1200" dirty="0" smtClean="0"/>
            <a:t> </a:t>
          </a:r>
          <a:r>
            <a:rPr lang="en-US" sz="3400" kern="1200" dirty="0" err="1" smtClean="0"/>
            <a:t>resiko</a:t>
          </a:r>
          <a:r>
            <a:rPr lang="en-US" sz="3400" kern="1200" dirty="0" smtClean="0"/>
            <a:t> </a:t>
          </a:r>
          <a:r>
            <a:rPr lang="en-US" sz="3400" kern="1200" dirty="0" err="1" smtClean="0"/>
            <a:t>bisnis</a:t>
          </a:r>
          <a:r>
            <a:rPr lang="en-US" sz="3400" kern="1200" dirty="0" smtClean="0"/>
            <a:t> </a:t>
          </a:r>
          <a:r>
            <a:rPr lang="en-US" sz="3400" kern="1200" dirty="0" err="1" smtClean="0"/>
            <a:t>dan</a:t>
          </a:r>
          <a:r>
            <a:rPr lang="en-US" sz="3400" kern="1200" dirty="0" smtClean="0"/>
            <a:t> </a:t>
          </a:r>
          <a:r>
            <a:rPr lang="en-US" sz="3400" kern="1200" dirty="0" err="1" smtClean="0"/>
            <a:t>kecurangan</a:t>
          </a:r>
          <a:endParaRPr lang="en-US" sz="3400" kern="1200" dirty="0"/>
        </a:p>
      </dsp:txBody>
      <dsp:txXfrm>
        <a:off x="36156" y="36156"/>
        <a:ext cx="5274481" cy="1162128"/>
      </dsp:txXfrm>
    </dsp:sp>
    <dsp:sp modelId="{B644EF77-F4BC-45F4-9B7F-42848E232676}">
      <dsp:nvSpPr>
        <dsp:cNvPr id="0" name=""/>
        <dsp:cNvSpPr/>
      </dsp:nvSpPr>
      <dsp:spPr>
        <a:xfrm>
          <a:off x="582929" y="1440179"/>
          <a:ext cx="6606540" cy="123444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lvl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400" kern="1200" dirty="0" err="1" smtClean="0"/>
            <a:t>Penilaian</a:t>
          </a:r>
          <a:r>
            <a:rPr lang="en-US" sz="3400" kern="1200" dirty="0" smtClean="0"/>
            <a:t> </a:t>
          </a:r>
          <a:r>
            <a:rPr lang="en-US" sz="3400" kern="1200" dirty="0" err="1" smtClean="0"/>
            <a:t>terhadap</a:t>
          </a:r>
          <a:r>
            <a:rPr lang="en-US" sz="3400" kern="1200" dirty="0" smtClean="0"/>
            <a:t> </a:t>
          </a:r>
          <a:r>
            <a:rPr lang="en-US" sz="3400" kern="1200" dirty="0" err="1" smtClean="0"/>
            <a:t>resiko</a:t>
          </a:r>
          <a:r>
            <a:rPr lang="en-US" sz="3400" kern="1200" dirty="0" smtClean="0"/>
            <a:t> </a:t>
          </a:r>
          <a:r>
            <a:rPr lang="en-US" sz="3400" kern="1200" dirty="0" err="1" smtClean="0"/>
            <a:t>bisnis</a:t>
          </a:r>
          <a:r>
            <a:rPr lang="en-US" sz="3400" kern="1200" dirty="0" smtClean="0"/>
            <a:t> </a:t>
          </a:r>
          <a:r>
            <a:rPr lang="en-US" sz="3400" kern="1200" dirty="0" err="1" smtClean="0"/>
            <a:t>dan</a:t>
          </a:r>
          <a:r>
            <a:rPr lang="en-US" sz="3400" kern="1200" dirty="0" smtClean="0"/>
            <a:t> </a:t>
          </a:r>
          <a:r>
            <a:rPr lang="en-US" sz="3400" kern="1200" dirty="0" err="1" smtClean="0"/>
            <a:t>kecurangan</a:t>
          </a:r>
          <a:r>
            <a:rPr lang="en-US" sz="3400" kern="1200" dirty="0" smtClean="0"/>
            <a:t>.</a:t>
          </a:r>
          <a:endParaRPr lang="en-US" sz="3400" kern="1200" dirty="0"/>
        </a:p>
      </dsp:txBody>
      <dsp:txXfrm>
        <a:off x="619085" y="1476335"/>
        <a:ext cx="5148912" cy="1162128"/>
      </dsp:txXfrm>
    </dsp:sp>
    <dsp:sp modelId="{DAD9DEFA-95A2-42CE-961A-B18951C43E0F}">
      <dsp:nvSpPr>
        <dsp:cNvPr id="0" name=""/>
        <dsp:cNvSpPr/>
      </dsp:nvSpPr>
      <dsp:spPr>
        <a:xfrm>
          <a:off x="1165859" y="2880359"/>
          <a:ext cx="6606540" cy="123444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lvl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400" kern="1200" dirty="0" err="1" smtClean="0"/>
            <a:t>Kemungkinan</a:t>
          </a:r>
          <a:r>
            <a:rPr lang="en-US" sz="3400" kern="1200" dirty="0" smtClean="0"/>
            <a:t> </a:t>
          </a:r>
          <a:r>
            <a:rPr lang="en-US" sz="3400" kern="1200" dirty="0" err="1" smtClean="0"/>
            <a:t>menghasilkan</a:t>
          </a:r>
          <a:r>
            <a:rPr lang="en-US" sz="3400" kern="1200" dirty="0" smtClean="0"/>
            <a:t> </a:t>
          </a:r>
          <a:r>
            <a:rPr lang="en-US" sz="3400" kern="1200" dirty="0" err="1" smtClean="0"/>
            <a:t>adnya</a:t>
          </a:r>
          <a:r>
            <a:rPr lang="en-US" sz="3400" kern="1200" dirty="0" smtClean="0"/>
            <a:t> </a:t>
          </a:r>
          <a:r>
            <a:rPr lang="en-US" sz="3400" kern="1200" dirty="0" err="1" smtClean="0"/>
            <a:t>resiko</a:t>
          </a:r>
          <a:r>
            <a:rPr lang="en-US" sz="3400" kern="1200" dirty="0" smtClean="0"/>
            <a:t> </a:t>
          </a:r>
          <a:r>
            <a:rPr lang="en-US" sz="3400" kern="1200" dirty="0" err="1" smtClean="0"/>
            <a:t>signifikan</a:t>
          </a:r>
          <a:r>
            <a:rPr lang="en-US" sz="3400" kern="1200" dirty="0" smtClean="0"/>
            <a:t>.</a:t>
          </a:r>
          <a:endParaRPr lang="en-US" sz="3400" kern="1200" dirty="0"/>
        </a:p>
      </dsp:txBody>
      <dsp:txXfrm>
        <a:off x="1202015" y="2916515"/>
        <a:ext cx="5148912" cy="1162128"/>
      </dsp:txXfrm>
    </dsp:sp>
    <dsp:sp modelId="{65AB57D1-8BEB-48B8-A29C-B43E2FC4F156}">
      <dsp:nvSpPr>
        <dsp:cNvPr id="0" name=""/>
        <dsp:cNvSpPr/>
      </dsp:nvSpPr>
      <dsp:spPr>
        <a:xfrm>
          <a:off x="5804154" y="936117"/>
          <a:ext cx="802386" cy="802386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p3d z="57150" extrusionH="63500" contourW="12700" prstMaterial="matte">
          <a:contourClr>
            <a:schemeClr val="dk1">
              <a:tint val="20000"/>
            </a:schemeClr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3600" kern="1200"/>
        </a:p>
      </dsp:txBody>
      <dsp:txXfrm>
        <a:off x="5984691" y="936117"/>
        <a:ext cx="441312" cy="603795"/>
      </dsp:txXfrm>
    </dsp:sp>
    <dsp:sp modelId="{888941EA-22B3-4578-A72D-712542646CDB}">
      <dsp:nvSpPr>
        <dsp:cNvPr id="0" name=""/>
        <dsp:cNvSpPr/>
      </dsp:nvSpPr>
      <dsp:spPr>
        <a:xfrm>
          <a:off x="6387084" y="2368067"/>
          <a:ext cx="802386" cy="802386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p3d z="57150" extrusionH="63500" contourW="12700" prstMaterial="matte">
          <a:contourClr>
            <a:schemeClr val="dk1">
              <a:tint val="20000"/>
            </a:schemeClr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3600" kern="1200"/>
        </a:p>
      </dsp:txBody>
      <dsp:txXfrm>
        <a:off x="6567621" y="2368067"/>
        <a:ext cx="441312" cy="603795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2DEE1C5-A9FE-4DD9-8066-BDD3EE155558}">
      <dsp:nvSpPr>
        <dsp:cNvPr id="0" name=""/>
        <dsp:cNvSpPr/>
      </dsp:nvSpPr>
      <dsp:spPr>
        <a:xfrm>
          <a:off x="1905007" y="0"/>
          <a:ext cx="5660547" cy="3657600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p3d z="-161800" extrusionH="10600" contourW="3000">
          <a:bevelT w="48600" h="8600" prst="relaxedInset"/>
          <a:bevelB w="48600" h="8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9050" rIns="19050" bIns="19050" numCol="1" spcCol="1270" anchor="t" anchorCtr="0">
          <a:noAutofit/>
        </a:bodyPr>
        <a:lstStyle/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3000" kern="1200" dirty="0" err="1" smtClean="0"/>
            <a:t>Resiko</a:t>
          </a:r>
          <a:r>
            <a:rPr lang="en-US" sz="3000" kern="1200" dirty="0" smtClean="0"/>
            <a:t> </a:t>
          </a:r>
          <a:r>
            <a:rPr lang="en-US" sz="3000" kern="1200" dirty="0" err="1" smtClean="0"/>
            <a:t>salah</a:t>
          </a:r>
          <a:r>
            <a:rPr lang="en-US" sz="3000" kern="1200" dirty="0" smtClean="0"/>
            <a:t> </a:t>
          </a:r>
          <a:r>
            <a:rPr lang="en-US" sz="3000" kern="1200" dirty="0" err="1" smtClean="0"/>
            <a:t>saji</a:t>
          </a:r>
          <a:r>
            <a:rPr lang="en-US" sz="3000" kern="1200" dirty="0" smtClean="0"/>
            <a:t> material yang </a:t>
          </a:r>
          <a:r>
            <a:rPr lang="en-US" sz="3000" kern="1200" dirty="0" err="1" smtClean="0"/>
            <a:t>dinilai</a:t>
          </a:r>
          <a:r>
            <a:rPr lang="en-US" sz="3000" kern="1200" dirty="0" smtClean="0"/>
            <a:t> </a:t>
          </a:r>
          <a:r>
            <a:rPr lang="en-US" sz="3000" kern="1200" dirty="0" err="1" smtClean="0"/>
            <a:t>begitu</a:t>
          </a:r>
          <a:r>
            <a:rPr lang="en-US" sz="3000" kern="1200" dirty="0" smtClean="0"/>
            <a:t> </a:t>
          </a:r>
          <a:r>
            <a:rPr lang="en-US" sz="3000" kern="1200" dirty="0" err="1" smtClean="0"/>
            <a:t>besarnya</a:t>
          </a:r>
          <a:r>
            <a:rPr lang="en-US" sz="3000" kern="1200" dirty="0" smtClean="0"/>
            <a:t>, yang </a:t>
          </a:r>
          <a:r>
            <a:rPr lang="en-US" sz="3000" kern="1200" dirty="0" err="1" smtClean="0"/>
            <a:t>menurut</a:t>
          </a:r>
          <a:r>
            <a:rPr lang="en-US" sz="3000" kern="1200" dirty="0" smtClean="0"/>
            <a:t> </a:t>
          </a:r>
          <a:r>
            <a:rPr lang="en-US" sz="3000" kern="1200" dirty="0" err="1" smtClean="0"/>
            <a:t>pendapat</a:t>
          </a:r>
          <a:r>
            <a:rPr lang="en-US" sz="3000" kern="1200" dirty="0" smtClean="0"/>
            <a:t> auditor, </a:t>
          </a:r>
          <a:r>
            <a:rPr lang="en-US" sz="3000" kern="1200" dirty="0" err="1" smtClean="0"/>
            <a:t>akan</a:t>
          </a:r>
          <a:r>
            <a:rPr lang="en-US" sz="3000" kern="1200" dirty="0" smtClean="0"/>
            <a:t> </a:t>
          </a:r>
          <a:r>
            <a:rPr lang="en-US" sz="3000" kern="1200" dirty="0" err="1" smtClean="0"/>
            <a:t>memerlukan</a:t>
          </a:r>
          <a:r>
            <a:rPr lang="en-US" sz="3000" kern="1200" dirty="0" smtClean="0"/>
            <a:t> </a:t>
          </a:r>
          <a:r>
            <a:rPr lang="en-US" sz="3000" kern="1200" dirty="0" err="1" smtClean="0"/>
            <a:t>pertimbangan</a:t>
          </a:r>
          <a:r>
            <a:rPr lang="en-US" sz="3000" kern="1200" dirty="0" smtClean="0"/>
            <a:t> audit </a:t>
          </a:r>
          <a:r>
            <a:rPr lang="en-US" sz="3000" kern="1200" dirty="0" err="1" smtClean="0"/>
            <a:t>khusus</a:t>
          </a:r>
          <a:r>
            <a:rPr lang="en-US" sz="3000" kern="1200" dirty="0" smtClean="0"/>
            <a:t>.</a:t>
          </a:r>
          <a:endParaRPr lang="en-US" sz="3000" kern="1200" dirty="0"/>
        </a:p>
      </dsp:txBody>
      <dsp:txXfrm>
        <a:off x="1905007" y="457200"/>
        <a:ext cx="4288947" cy="2743200"/>
      </dsp:txXfrm>
    </dsp:sp>
    <dsp:sp modelId="{FAB172BC-39C6-4F3F-B051-2847391B15F3}">
      <dsp:nvSpPr>
        <dsp:cNvPr id="0" name=""/>
        <dsp:cNvSpPr/>
      </dsp:nvSpPr>
      <dsp:spPr>
        <a:xfrm>
          <a:off x="0" y="0"/>
          <a:ext cx="1850562" cy="36576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0490" tIns="55245" rIns="110490" bIns="55245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900" kern="1200" dirty="0" err="1" smtClean="0"/>
            <a:t>Resiko</a:t>
          </a:r>
          <a:r>
            <a:rPr lang="en-US" sz="2900" kern="1200" dirty="0" smtClean="0"/>
            <a:t> </a:t>
          </a:r>
          <a:r>
            <a:rPr lang="en-US" sz="2900" kern="1200" dirty="0" err="1" smtClean="0"/>
            <a:t>Signifikan</a:t>
          </a:r>
          <a:endParaRPr lang="en-US" sz="2900" kern="1200" dirty="0"/>
        </a:p>
      </dsp:txBody>
      <dsp:txXfrm>
        <a:off x="90337" y="90337"/>
        <a:ext cx="1669888" cy="3476926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F72926C-7B61-4BA1-905C-27185B86A468}">
      <dsp:nvSpPr>
        <dsp:cNvPr id="0" name=""/>
        <dsp:cNvSpPr/>
      </dsp:nvSpPr>
      <dsp:spPr>
        <a:xfrm>
          <a:off x="1759705" y="0"/>
          <a:ext cx="3226526" cy="3226526"/>
        </a:xfrm>
        <a:prstGeom prst="diamond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p3d z="-161800" extrusionH="600" contourW="3000">
          <a:bevelT w="48600" h="18600" prst="relaxedInset"/>
          <a:bevelB w="48600" h="8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E6CC5A5-ED33-4FEF-A8F3-CA44AA7A1EE6}">
      <dsp:nvSpPr>
        <dsp:cNvPr id="0" name=""/>
        <dsp:cNvSpPr/>
      </dsp:nvSpPr>
      <dsp:spPr>
        <a:xfrm>
          <a:off x="860308" y="80659"/>
          <a:ext cx="1927847" cy="125834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err="1" smtClean="0"/>
            <a:t>Dampak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tinggi</a:t>
          </a:r>
          <a:endParaRPr lang="en-US" sz="2000" kern="1200" dirty="0" smtClean="0"/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err="1" smtClean="0"/>
            <a:t>Peluang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rendah</a:t>
          </a:r>
          <a:endParaRPr lang="en-US" sz="2000" kern="1200" dirty="0"/>
        </a:p>
      </dsp:txBody>
      <dsp:txXfrm>
        <a:off x="921735" y="142086"/>
        <a:ext cx="1804993" cy="1135491"/>
      </dsp:txXfrm>
    </dsp:sp>
    <dsp:sp modelId="{5D6BA48C-7E53-47BB-BE71-83EEB370C7B4}">
      <dsp:nvSpPr>
        <dsp:cNvPr id="0" name=""/>
        <dsp:cNvSpPr/>
      </dsp:nvSpPr>
      <dsp:spPr>
        <a:xfrm>
          <a:off x="3856948" y="80659"/>
          <a:ext cx="1903637" cy="125834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err="1" smtClean="0"/>
            <a:t>Dampak</a:t>
          </a:r>
          <a:r>
            <a:rPr lang="en-US" sz="1900" kern="1200" dirty="0" smtClean="0"/>
            <a:t> </a:t>
          </a:r>
          <a:r>
            <a:rPr lang="en-US" sz="1900" kern="1200" dirty="0" err="1" smtClean="0"/>
            <a:t>Tinggi</a:t>
          </a:r>
          <a:endParaRPr lang="en-US" sz="1900" kern="1200" dirty="0" smtClean="0"/>
        </a:p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err="1" smtClean="0"/>
            <a:t>Peluang</a:t>
          </a:r>
          <a:r>
            <a:rPr lang="en-US" sz="1900" kern="1200" dirty="0" smtClean="0"/>
            <a:t> </a:t>
          </a:r>
          <a:r>
            <a:rPr lang="en-US" sz="1900" kern="1200" dirty="0" err="1" smtClean="0"/>
            <a:t>tinggi</a:t>
          </a:r>
          <a:endParaRPr lang="en-US" sz="1900" kern="1200" dirty="0" smtClean="0"/>
        </a:p>
      </dsp:txBody>
      <dsp:txXfrm>
        <a:off x="3918375" y="142086"/>
        <a:ext cx="1780783" cy="1135491"/>
      </dsp:txXfrm>
    </dsp:sp>
    <dsp:sp modelId="{93C48058-3FF2-4E13-AD4F-F45DAAF22B70}">
      <dsp:nvSpPr>
        <dsp:cNvPr id="0" name=""/>
        <dsp:cNvSpPr/>
      </dsp:nvSpPr>
      <dsp:spPr>
        <a:xfrm>
          <a:off x="832077" y="1855257"/>
          <a:ext cx="1984309" cy="125834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err="1" smtClean="0"/>
            <a:t>Dampak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rendah</a:t>
          </a:r>
          <a:endParaRPr lang="en-US" sz="1800" kern="1200" dirty="0" smtClean="0"/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err="1" smtClean="0"/>
            <a:t>Peluang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rendah</a:t>
          </a:r>
          <a:endParaRPr lang="en-US" sz="1800" kern="1200" dirty="0"/>
        </a:p>
      </dsp:txBody>
      <dsp:txXfrm>
        <a:off x="893504" y="1916684"/>
        <a:ext cx="1861455" cy="1135491"/>
      </dsp:txXfrm>
    </dsp:sp>
    <dsp:sp modelId="{854EC032-5D49-4FFF-B088-C23C0D358003}">
      <dsp:nvSpPr>
        <dsp:cNvPr id="0" name=""/>
        <dsp:cNvSpPr/>
      </dsp:nvSpPr>
      <dsp:spPr>
        <a:xfrm>
          <a:off x="3865008" y="1774584"/>
          <a:ext cx="1887517" cy="125834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err="1" smtClean="0"/>
            <a:t>Dampak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rendah</a:t>
          </a:r>
          <a:endParaRPr lang="en-US" sz="1800" kern="1200" dirty="0" smtClean="0"/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err="1" smtClean="0"/>
            <a:t>Peluang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tinggi</a:t>
          </a:r>
          <a:endParaRPr lang="en-US" sz="1800" kern="1200" dirty="0"/>
        </a:p>
      </dsp:txBody>
      <dsp:txXfrm>
        <a:off x="3926435" y="1836011"/>
        <a:ext cx="1764663" cy="1135491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C63D5E8-3CA0-4D1F-B5C7-C0187D5A1E99}">
      <dsp:nvSpPr>
        <dsp:cNvPr id="0" name=""/>
        <dsp:cNvSpPr/>
      </dsp:nvSpPr>
      <dsp:spPr>
        <a:xfrm>
          <a:off x="819161" y="514356"/>
          <a:ext cx="5494123" cy="2263140"/>
        </a:xfrm>
        <a:prstGeom prst="round2DiagRect">
          <a:avLst>
            <a:gd name="adj1" fmla="val 0"/>
            <a:gd name="adj2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E2B3039-9E05-4171-A530-835A677D2722}">
      <dsp:nvSpPr>
        <dsp:cNvPr id="0" name=""/>
        <dsp:cNvSpPr/>
      </dsp:nvSpPr>
      <dsp:spPr>
        <a:xfrm>
          <a:off x="3745459" y="822959"/>
          <a:ext cx="561" cy="178308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127000" prstMaterial="matte"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E074451-6849-4C49-AAAF-F197C9798070}">
      <dsp:nvSpPr>
        <dsp:cNvPr id="0" name=""/>
        <dsp:cNvSpPr/>
      </dsp:nvSpPr>
      <dsp:spPr>
        <a:xfrm>
          <a:off x="1271177" y="685808"/>
          <a:ext cx="4925245" cy="1920240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/>
            <a:t>Auditor </a:t>
          </a:r>
          <a:r>
            <a:rPr lang="en-US" sz="2100" kern="1200" dirty="0" err="1" smtClean="0"/>
            <a:t>mendokumentasikan</a:t>
          </a:r>
          <a:r>
            <a:rPr lang="en-US" sz="2100" kern="1200" dirty="0" smtClean="0"/>
            <a:t> </a:t>
          </a:r>
          <a:r>
            <a:rPr lang="en-US" sz="2100" kern="1200" dirty="0" err="1" smtClean="0"/>
            <a:t>risiko</a:t>
          </a:r>
          <a:r>
            <a:rPr lang="en-US" sz="2100" kern="1200" dirty="0" smtClean="0"/>
            <a:t> </a:t>
          </a:r>
          <a:r>
            <a:rPr lang="en-US" sz="2100" kern="1200" dirty="0" err="1" smtClean="0"/>
            <a:t>signifikan</a:t>
          </a:r>
          <a:r>
            <a:rPr lang="en-US" sz="2100" kern="1200" dirty="0" smtClean="0"/>
            <a:t> yang </a:t>
          </a:r>
          <a:r>
            <a:rPr lang="en-US" sz="2100" kern="1200" dirty="0" err="1" smtClean="0"/>
            <a:t>diidentifikasikannya</a:t>
          </a:r>
          <a:r>
            <a:rPr lang="en-US" sz="2100" kern="1200" dirty="0" smtClean="0"/>
            <a:t> </a:t>
          </a:r>
          <a:r>
            <a:rPr lang="en-US" sz="2100" kern="1200" dirty="0" err="1" smtClean="0"/>
            <a:t>dan</a:t>
          </a:r>
          <a:r>
            <a:rPr lang="en-US" sz="2100" kern="1200" dirty="0" smtClean="0"/>
            <a:t> </a:t>
          </a:r>
          <a:r>
            <a:rPr lang="en-US" sz="2100" kern="1200" dirty="0" err="1" smtClean="0"/>
            <a:t>tanggapan</a:t>
          </a:r>
          <a:r>
            <a:rPr lang="en-US" sz="2100" kern="1200" dirty="0" smtClean="0"/>
            <a:t> audit yang </a:t>
          </a:r>
          <a:r>
            <a:rPr lang="en-US" sz="2100" kern="1200" dirty="0" err="1" smtClean="0"/>
            <a:t>dilakukannya</a:t>
          </a:r>
          <a:r>
            <a:rPr lang="en-US" sz="2100" kern="1200" dirty="0" smtClean="0"/>
            <a:t>. </a:t>
          </a:r>
          <a:r>
            <a:rPr lang="en-US" sz="2100" kern="1200" dirty="0" err="1" smtClean="0"/>
            <a:t>Jika</a:t>
          </a:r>
          <a:r>
            <a:rPr lang="en-US" sz="2100" kern="1200" dirty="0" smtClean="0"/>
            <a:t> </a:t>
          </a:r>
          <a:r>
            <a:rPr lang="en-US" sz="2100" kern="1200" dirty="0" err="1" smtClean="0"/>
            <a:t>semua</a:t>
          </a:r>
          <a:r>
            <a:rPr lang="en-US" sz="2100" kern="1200" dirty="0" smtClean="0"/>
            <a:t> </a:t>
          </a:r>
          <a:r>
            <a:rPr lang="en-US" sz="2100" kern="1200" dirty="0" err="1" smtClean="0"/>
            <a:t>resiko</a:t>
          </a:r>
          <a:r>
            <a:rPr lang="en-US" sz="2100" kern="1200" dirty="0" smtClean="0"/>
            <a:t> </a:t>
          </a:r>
          <a:r>
            <a:rPr lang="en-US" sz="2100" kern="1200" dirty="0" err="1" smtClean="0"/>
            <a:t>disokumentasikan</a:t>
          </a:r>
          <a:r>
            <a:rPr lang="en-US" sz="2100" kern="1200" dirty="0" smtClean="0"/>
            <a:t> </a:t>
          </a:r>
          <a:r>
            <a:rPr lang="en-US" sz="2100" kern="1200" dirty="0" err="1" smtClean="0"/>
            <a:t>disatu</a:t>
          </a:r>
          <a:r>
            <a:rPr lang="en-US" sz="2100" kern="1200" dirty="0" smtClean="0"/>
            <a:t> </a:t>
          </a:r>
          <a:r>
            <a:rPr lang="en-US" sz="2100" kern="1200" dirty="0" err="1" smtClean="0"/>
            <a:t>tempat</a:t>
          </a:r>
          <a:r>
            <a:rPr lang="en-US" sz="2100" kern="1200" dirty="0" smtClean="0"/>
            <a:t>, </a:t>
          </a:r>
          <a:r>
            <a:rPr lang="en-US" sz="2100" kern="1200" dirty="0" err="1" smtClean="0"/>
            <a:t>pendokumentasian</a:t>
          </a:r>
          <a:r>
            <a:rPr lang="en-US" sz="2100" kern="1200" dirty="0" smtClean="0"/>
            <a:t> </a:t>
          </a:r>
          <a:r>
            <a:rPr lang="en-US" sz="2100" kern="1200" dirty="0" err="1" smtClean="0"/>
            <a:t>risiko</a:t>
          </a:r>
          <a:r>
            <a:rPr lang="en-US" sz="2100" kern="1200" dirty="0" smtClean="0"/>
            <a:t> </a:t>
          </a:r>
          <a:r>
            <a:rPr lang="en-US" sz="2100" kern="1200" dirty="0" err="1" smtClean="0"/>
            <a:t>sekedar</a:t>
          </a:r>
          <a:r>
            <a:rPr lang="en-US" sz="2100" kern="1200" dirty="0" smtClean="0"/>
            <a:t> </a:t>
          </a:r>
          <a:r>
            <a:rPr lang="en-US" sz="2100" kern="1200" dirty="0" err="1" smtClean="0"/>
            <a:t>perluasan</a:t>
          </a:r>
          <a:r>
            <a:rPr lang="en-US" sz="2100" kern="1200" dirty="0" smtClean="0"/>
            <a:t> </a:t>
          </a:r>
          <a:r>
            <a:rPr lang="en-US" sz="2100" kern="1200" dirty="0" err="1" smtClean="0"/>
            <a:t>dari</a:t>
          </a:r>
          <a:r>
            <a:rPr lang="en-US" sz="2100" kern="1200" dirty="0" smtClean="0"/>
            <a:t> </a:t>
          </a:r>
          <a:r>
            <a:rPr lang="en-US" sz="2100" kern="1200" dirty="0" err="1" smtClean="0"/>
            <a:t>informasi</a:t>
          </a:r>
          <a:r>
            <a:rPr lang="en-US" sz="2100" kern="1200" dirty="0" smtClean="0"/>
            <a:t> yang </a:t>
          </a:r>
          <a:r>
            <a:rPr lang="en-US" sz="2100" kern="1200" dirty="0" err="1" smtClean="0"/>
            <a:t>sudah</a:t>
          </a:r>
          <a:r>
            <a:rPr lang="en-US" sz="2100" kern="1200" dirty="0" smtClean="0"/>
            <a:t> </a:t>
          </a:r>
          <a:r>
            <a:rPr lang="en-US" sz="2100" kern="1200" dirty="0" err="1" smtClean="0"/>
            <a:t>didokumentasikan</a:t>
          </a:r>
          <a:r>
            <a:rPr lang="en-US" sz="2100" kern="1200" dirty="0" smtClean="0"/>
            <a:t>.</a:t>
          </a:r>
          <a:endParaRPr lang="en-US" sz="2100" kern="1200" dirty="0"/>
        </a:p>
      </dsp:txBody>
      <dsp:txXfrm>
        <a:off x="1271177" y="685808"/>
        <a:ext cx="4925245" cy="1920240"/>
      </dsp:txXfrm>
    </dsp:sp>
    <dsp:sp modelId="{ED4050C0-86AB-4F16-B8E7-5103F2DCA7F9}">
      <dsp:nvSpPr>
        <dsp:cNvPr id="0" name=""/>
        <dsp:cNvSpPr/>
      </dsp:nvSpPr>
      <dsp:spPr>
        <a:xfrm rot="16200000">
          <a:off x="-502736" y="883739"/>
          <a:ext cx="2468880" cy="701401"/>
        </a:xfrm>
        <a:prstGeom prst="rightArrow">
          <a:avLst>
            <a:gd name="adj1" fmla="val 49830"/>
            <a:gd name="adj2" fmla="val 6066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.</a:t>
          </a:r>
          <a:endParaRPr lang="en-US" sz="1600" kern="1200" dirty="0"/>
        </a:p>
      </dsp:txBody>
      <dsp:txXfrm>
        <a:off x="-396730" y="1165691"/>
        <a:ext cx="2256868" cy="349509"/>
      </dsp:txXfrm>
    </dsp:sp>
    <dsp:sp modelId="{D2C38CFD-C0D8-4475-8146-1CB89C42FDAC}">
      <dsp:nvSpPr>
        <dsp:cNvPr id="0" name=""/>
        <dsp:cNvSpPr/>
      </dsp:nvSpPr>
      <dsp:spPr>
        <a:xfrm rot="5400000">
          <a:off x="5196659" y="1826724"/>
          <a:ext cx="2468880" cy="701401"/>
        </a:xfrm>
        <a:prstGeom prst="rightArrow">
          <a:avLst>
            <a:gd name="adj1" fmla="val 49830"/>
            <a:gd name="adj2" fmla="val 6066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.</a:t>
          </a:r>
          <a:endParaRPr lang="en-US" sz="1600" kern="1200" dirty="0"/>
        </a:p>
      </dsp:txBody>
      <dsp:txXfrm>
        <a:off x="5302665" y="1896664"/>
        <a:ext cx="2256868" cy="34950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A9D0955-61E5-4129-AB01-0AFF4582ECD5}">
      <dsp:nvSpPr>
        <dsp:cNvPr id="0" name=""/>
        <dsp:cNvSpPr/>
      </dsp:nvSpPr>
      <dsp:spPr>
        <a:xfrm>
          <a:off x="1745255" y="1828800"/>
          <a:ext cx="455883" cy="65836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27941" y="0"/>
              </a:lnTo>
              <a:lnTo>
                <a:pt x="227941" y="658369"/>
              </a:lnTo>
              <a:lnTo>
                <a:pt x="455883" y="658369"/>
              </a:lnTo>
            </a:path>
          </a:pathLst>
        </a:custGeom>
        <a:noFill/>
        <a:ln w="1079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22735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1953177" y="2137964"/>
        <a:ext cx="40039" cy="40039"/>
      </dsp:txXfrm>
    </dsp:sp>
    <dsp:sp modelId="{61F5B2AB-9835-452A-8F07-2DC08573C8AE}">
      <dsp:nvSpPr>
        <dsp:cNvPr id="0" name=""/>
        <dsp:cNvSpPr/>
      </dsp:nvSpPr>
      <dsp:spPr>
        <a:xfrm>
          <a:off x="1745255" y="1120141"/>
          <a:ext cx="455883" cy="708658"/>
        </a:xfrm>
        <a:custGeom>
          <a:avLst/>
          <a:gdLst/>
          <a:ahLst/>
          <a:cxnLst/>
          <a:rect l="0" t="0" r="0" b="0"/>
          <a:pathLst>
            <a:path>
              <a:moveTo>
                <a:pt x="0" y="708658"/>
              </a:moveTo>
              <a:lnTo>
                <a:pt x="227941" y="708658"/>
              </a:lnTo>
              <a:lnTo>
                <a:pt x="227941" y="0"/>
              </a:lnTo>
              <a:lnTo>
                <a:pt x="455883" y="0"/>
              </a:lnTo>
            </a:path>
          </a:pathLst>
        </a:custGeom>
        <a:noFill/>
        <a:ln w="1079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22735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1952131" y="1453404"/>
        <a:ext cx="42131" cy="42131"/>
      </dsp:txXfrm>
    </dsp:sp>
    <dsp:sp modelId="{D2C22979-E6C6-4226-B233-0EA58CC69344}">
      <dsp:nvSpPr>
        <dsp:cNvPr id="0" name=""/>
        <dsp:cNvSpPr/>
      </dsp:nvSpPr>
      <dsp:spPr>
        <a:xfrm rot="16200000">
          <a:off x="-636132" y="1276211"/>
          <a:ext cx="3657600" cy="110517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  <a:sp3d extrusionH="28000" prstMaterial="matte"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kern="1200" dirty="0" err="1" smtClean="0"/>
            <a:t>Tahap</a:t>
          </a:r>
          <a:r>
            <a:rPr lang="en-US" sz="2600" kern="1200" dirty="0" smtClean="0"/>
            <a:t> </a:t>
          </a:r>
          <a:r>
            <a:rPr lang="en-US" sz="2600" kern="1200" dirty="0" err="1" smtClean="0"/>
            <a:t>pertama</a:t>
          </a:r>
          <a:r>
            <a:rPr lang="en-US" sz="2600" kern="1200" dirty="0" smtClean="0"/>
            <a:t> </a:t>
          </a:r>
          <a:r>
            <a:rPr lang="en-US" sz="2600" kern="1200" dirty="0" err="1" smtClean="0"/>
            <a:t>dalam</a:t>
          </a:r>
          <a:r>
            <a:rPr lang="en-US" sz="2600" kern="1200" dirty="0" smtClean="0"/>
            <a:t> proses audit </a:t>
          </a:r>
          <a:r>
            <a:rPr lang="en-US" sz="2600" i="1" kern="1200" dirty="0" smtClean="0"/>
            <a:t>(Risk Assessment)</a:t>
          </a:r>
          <a:endParaRPr lang="en-US" sz="2600" i="1" kern="1200" dirty="0"/>
        </a:p>
      </dsp:txBody>
      <dsp:txXfrm>
        <a:off x="-636132" y="1276211"/>
        <a:ext cx="3657600" cy="1105176"/>
      </dsp:txXfrm>
    </dsp:sp>
    <dsp:sp modelId="{E40B7B16-C135-46AA-AA95-A1B8DC1EC04D}">
      <dsp:nvSpPr>
        <dsp:cNvPr id="0" name=""/>
        <dsp:cNvSpPr/>
      </dsp:nvSpPr>
      <dsp:spPr>
        <a:xfrm>
          <a:off x="2201138" y="548640"/>
          <a:ext cx="3559582" cy="114300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  <a:sp3d extrusionH="28000" prstMaterial="matte"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err="1" smtClean="0"/>
            <a:t>Identifikasi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sumber</a:t>
          </a:r>
          <a:r>
            <a:rPr lang="en-US" sz="2000" kern="1200" dirty="0" smtClean="0"/>
            <a:t>- </a:t>
          </a:r>
          <a:r>
            <a:rPr lang="en-US" sz="2000" kern="1200" dirty="0" err="1" smtClean="0"/>
            <a:t>sumber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resiko</a:t>
          </a:r>
          <a:r>
            <a:rPr lang="en-US" sz="2000" kern="1200" dirty="0" smtClean="0"/>
            <a:t> </a:t>
          </a:r>
          <a:r>
            <a:rPr lang="en-US" sz="2000" i="1" kern="1200" dirty="0" smtClean="0"/>
            <a:t>(Risk Identification)</a:t>
          </a:r>
          <a:endParaRPr lang="en-US" sz="2000" i="1" kern="1200" dirty="0"/>
        </a:p>
      </dsp:txBody>
      <dsp:txXfrm>
        <a:off x="2201138" y="548640"/>
        <a:ext cx="3559582" cy="1143002"/>
      </dsp:txXfrm>
    </dsp:sp>
    <dsp:sp modelId="{1B2730A8-7F3F-40F1-8EED-73ADFFF1BC8F}">
      <dsp:nvSpPr>
        <dsp:cNvPr id="0" name=""/>
        <dsp:cNvSpPr/>
      </dsp:nvSpPr>
      <dsp:spPr>
        <a:xfrm>
          <a:off x="2201138" y="1865378"/>
          <a:ext cx="3559582" cy="124358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  <a:sp3d extrusionH="28000" prstMaterial="matte"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err="1" smtClean="0"/>
            <a:t>Menilai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apakah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resiko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akan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menyebabkan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salah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saji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dalam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laporan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keuangan</a:t>
          </a:r>
          <a:r>
            <a:rPr lang="en-US" sz="2000" kern="1200" dirty="0" smtClean="0"/>
            <a:t> </a:t>
          </a:r>
          <a:r>
            <a:rPr lang="en-US" sz="2000" i="1" kern="1200" dirty="0" smtClean="0"/>
            <a:t>(Risk </a:t>
          </a:r>
          <a:r>
            <a:rPr lang="en-US" sz="2000" i="1" kern="1200" dirty="0" err="1" smtClean="0"/>
            <a:t>Assesment</a:t>
          </a:r>
          <a:r>
            <a:rPr lang="en-US" sz="2000" i="1" kern="1200" dirty="0" smtClean="0"/>
            <a:t>)</a:t>
          </a:r>
          <a:endParaRPr lang="en-US" sz="2000" i="1" kern="1200" dirty="0"/>
        </a:p>
      </dsp:txBody>
      <dsp:txXfrm>
        <a:off x="2201138" y="1865378"/>
        <a:ext cx="3559582" cy="124358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B85929A-573A-414B-AB7C-D84AF5F57088}">
      <dsp:nvSpPr>
        <dsp:cNvPr id="0" name=""/>
        <dsp:cNvSpPr/>
      </dsp:nvSpPr>
      <dsp:spPr>
        <a:xfrm>
          <a:off x="2813461" y="-142060"/>
          <a:ext cx="1853869" cy="98989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err="1" smtClean="0"/>
            <a:t>Tujuan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dan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strategi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entitas</a:t>
          </a:r>
          <a:endParaRPr lang="en-US" sz="1800" kern="1200" dirty="0"/>
        </a:p>
      </dsp:txBody>
      <dsp:txXfrm>
        <a:off x="2861784" y="-93737"/>
        <a:ext cx="1757223" cy="893253"/>
      </dsp:txXfrm>
    </dsp:sp>
    <dsp:sp modelId="{A7B563B4-9E23-4BDC-BF81-B57EB3DE7FD4}">
      <dsp:nvSpPr>
        <dsp:cNvPr id="0" name=""/>
        <dsp:cNvSpPr/>
      </dsp:nvSpPr>
      <dsp:spPr>
        <a:xfrm>
          <a:off x="1981073" y="256738"/>
          <a:ext cx="3266728" cy="3266728"/>
        </a:xfrm>
        <a:custGeom>
          <a:avLst/>
          <a:gdLst/>
          <a:ahLst/>
          <a:cxnLst/>
          <a:rect l="0" t="0" r="0" b="0"/>
          <a:pathLst>
            <a:path>
              <a:moveTo>
                <a:pt x="2762135" y="452790"/>
              </a:moveTo>
              <a:arcTo wR="1633364" hR="1633364" stAng="18822898" swAng="648459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9A8F034-D95A-4A8B-B4D4-DC4BED966F8F}">
      <dsp:nvSpPr>
        <dsp:cNvPr id="0" name=""/>
        <dsp:cNvSpPr/>
      </dsp:nvSpPr>
      <dsp:spPr>
        <a:xfrm>
          <a:off x="4302054" y="1026986"/>
          <a:ext cx="1798537" cy="69325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err="1" smtClean="0"/>
            <a:t>Faktor</a:t>
          </a:r>
          <a:r>
            <a:rPr lang="en-US" sz="1800" kern="1200" dirty="0" smtClean="0"/>
            <a:t> external</a:t>
          </a:r>
          <a:endParaRPr lang="en-US" sz="1800" kern="1200" dirty="0"/>
        </a:p>
      </dsp:txBody>
      <dsp:txXfrm>
        <a:off x="4335896" y="1060828"/>
        <a:ext cx="1730853" cy="625566"/>
      </dsp:txXfrm>
    </dsp:sp>
    <dsp:sp modelId="{0163466F-9985-4DEA-B987-F116E42E4046}">
      <dsp:nvSpPr>
        <dsp:cNvPr id="0" name=""/>
        <dsp:cNvSpPr/>
      </dsp:nvSpPr>
      <dsp:spPr>
        <a:xfrm>
          <a:off x="2039684" y="205689"/>
          <a:ext cx="3266728" cy="3266728"/>
        </a:xfrm>
        <a:custGeom>
          <a:avLst/>
          <a:gdLst/>
          <a:ahLst/>
          <a:cxnLst/>
          <a:rect l="0" t="0" r="0" b="0"/>
          <a:pathLst>
            <a:path>
              <a:moveTo>
                <a:pt x="3266547" y="1609074"/>
              </a:moveTo>
              <a:arcTo wR="1633364" hR="1633364" stAng="21548874" swAng="601021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1367B0A-56EC-4EFD-8E7F-956617EB234D}">
      <dsp:nvSpPr>
        <dsp:cNvPr id="0" name=""/>
        <dsp:cNvSpPr/>
      </dsp:nvSpPr>
      <dsp:spPr>
        <a:xfrm>
          <a:off x="4324391" y="2192144"/>
          <a:ext cx="1709545" cy="69325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err="1" smtClean="0"/>
            <a:t>Faktor</a:t>
          </a:r>
          <a:r>
            <a:rPr lang="en-US" sz="1800" kern="1200" dirty="0" smtClean="0"/>
            <a:t> internal</a:t>
          </a:r>
          <a:endParaRPr lang="en-US" sz="1800" kern="1200" dirty="0"/>
        </a:p>
      </dsp:txBody>
      <dsp:txXfrm>
        <a:off x="4358233" y="2225986"/>
        <a:ext cx="1641861" cy="625566"/>
      </dsp:txXfrm>
    </dsp:sp>
    <dsp:sp modelId="{777793FC-8EAA-46AC-B17A-12BC432201FE}">
      <dsp:nvSpPr>
        <dsp:cNvPr id="0" name=""/>
        <dsp:cNvSpPr/>
      </dsp:nvSpPr>
      <dsp:spPr>
        <a:xfrm>
          <a:off x="1900381" y="516537"/>
          <a:ext cx="3266728" cy="3266728"/>
        </a:xfrm>
        <a:custGeom>
          <a:avLst/>
          <a:gdLst/>
          <a:ahLst/>
          <a:cxnLst/>
          <a:rect l="0" t="0" r="0" b="0"/>
          <a:pathLst>
            <a:path>
              <a:moveTo>
                <a:pt x="3036497" y="2469483"/>
              </a:moveTo>
              <a:arcTo wR="1633364" hR="1633364" stAng="1847430" swAng="731341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89FD6B3-0C48-4314-B05D-CE70DBF86327}">
      <dsp:nvSpPr>
        <dsp:cNvPr id="0" name=""/>
        <dsp:cNvSpPr/>
      </dsp:nvSpPr>
      <dsp:spPr>
        <a:xfrm>
          <a:off x="2806864" y="3134775"/>
          <a:ext cx="1840676" cy="96968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err="1" smtClean="0"/>
            <a:t>Indikator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kinerja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industri</a:t>
          </a:r>
          <a:endParaRPr lang="en-US" sz="1800" kern="1200" dirty="0"/>
        </a:p>
      </dsp:txBody>
      <dsp:txXfrm>
        <a:off x="2854200" y="3182111"/>
        <a:ext cx="1746004" cy="875012"/>
      </dsp:txXfrm>
    </dsp:sp>
    <dsp:sp modelId="{433329FF-67B2-4FB5-8CD4-208CDF11E1E5}">
      <dsp:nvSpPr>
        <dsp:cNvPr id="0" name=""/>
        <dsp:cNvSpPr/>
      </dsp:nvSpPr>
      <dsp:spPr>
        <a:xfrm>
          <a:off x="2374917" y="586691"/>
          <a:ext cx="3266728" cy="3266728"/>
        </a:xfrm>
        <a:custGeom>
          <a:avLst/>
          <a:gdLst/>
          <a:ahLst/>
          <a:cxnLst/>
          <a:rect l="0" t="0" r="0" b="0"/>
          <a:pathLst>
            <a:path>
              <a:moveTo>
                <a:pt x="362947" y="2659969"/>
              </a:moveTo>
              <a:arcTo wR="1633364" hR="1633364" stAng="8463529" swAng="671860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F3FE41F-9A72-40B4-92C6-CE2923FAB90B}">
      <dsp:nvSpPr>
        <dsp:cNvPr id="0" name=""/>
        <dsp:cNvSpPr/>
      </dsp:nvSpPr>
      <dsp:spPr>
        <a:xfrm>
          <a:off x="1457888" y="2192148"/>
          <a:ext cx="1735931" cy="69325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err="1" smtClean="0"/>
            <a:t>Kebijakan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akuntansi</a:t>
          </a:r>
          <a:endParaRPr lang="en-US" sz="1800" kern="1200" dirty="0"/>
        </a:p>
      </dsp:txBody>
      <dsp:txXfrm>
        <a:off x="1491730" y="2225990"/>
        <a:ext cx="1668247" cy="625566"/>
      </dsp:txXfrm>
    </dsp:sp>
    <dsp:sp modelId="{8119D180-8718-4FC8-B2A5-60FFC54D7268}">
      <dsp:nvSpPr>
        <dsp:cNvPr id="0" name=""/>
        <dsp:cNvSpPr/>
      </dsp:nvSpPr>
      <dsp:spPr>
        <a:xfrm>
          <a:off x="2222442" y="350331"/>
          <a:ext cx="3266728" cy="3266728"/>
        </a:xfrm>
        <a:custGeom>
          <a:avLst/>
          <a:gdLst/>
          <a:ahLst/>
          <a:cxnLst/>
          <a:rect l="0" t="0" r="0" b="0"/>
          <a:pathLst>
            <a:path>
              <a:moveTo>
                <a:pt x="4020" y="1747897"/>
              </a:moveTo>
              <a:arcTo wR="1633364" hR="1633364" stAng="10558744" swAng="599514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7D89D84-9847-4CA4-8B3A-4D2CA2EB2E4D}">
      <dsp:nvSpPr>
        <dsp:cNvPr id="0" name=""/>
        <dsp:cNvSpPr/>
      </dsp:nvSpPr>
      <dsp:spPr>
        <a:xfrm>
          <a:off x="1436839" y="1026986"/>
          <a:ext cx="1824923" cy="69325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err="1" smtClean="0"/>
            <a:t>Pengendalian</a:t>
          </a:r>
          <a:r>
            <a:rPr lang="en-US" sz="1800" kern="1200" dirty="0" smtClean="0"/>
            <a:t> internal</a:t>
          </a:r>
          <a:endParaRPr lang="en-US" sz="1800" kern="1200" dirty="0"/>
        </a:p>
      </dsp:txBody>
      <dsp:txXfrm>
        <a:off x="1470681" y="1060828"/>
        <a:ext cx="1757239" cy="625566"/>
      </dsp:txXfrm>
    </dsp:sp>
    <dsp:sp modelId="{5E789EC7-A880-40FD-B617-7CDAB54774F6}">
      <dsp:nvSpPr>
        <dsp:cNvPr id="0" name=""/>
        <dsp:cNvSpPr/>
      </dsp:nvSpPr>
      <dsp:spPr>
        <a:xfrm>
          <a:off x="2407353" y="85852"/>
          <a:ext cx="3266728" cy="3266728"/>
        </a:xfrm>
        <a:custGeom>
          <a:avLst/>
          <a:gdLst/>
          <a:ahLst/>
          <a:cxnLst/>
          <a:rect l="0" t="0" r="0" b="0"/>
          <a:pathLst>
            <a:path>
              <a:moveTo>
                <a:pt x="195325" y="858817"/>
              </a:moveTo>
              <a:arcTo wR="1633364" hR="1633364" stAng="12498450" swAng="585071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E11479A-1540-4223-B5D6-6A30F8D14960}">
      <dsp:nvSpPr>
        <dsp:cNvPr id="0" name=""/>
        <dsp:cNvSpPr/>
      </dsp:nvSpPr>
      <dsp:spPr>
        <a:xfrm>
          <a:off x="0" y="1348957"/>
          <a:ext cx="8001000" cy="655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22735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06F1720-4CDF-4AE9-B7EF-291DBA59B594}">
      <dsp:nvSpPr>
        <dsp:cNvPr id="0" name=""/>
        <dsp:cNvSpPr/>
      </dsp:nvSpPr>
      <dsp:spPr>
        <a:xfrm>
          <a:off x="385985" y="519176"/>
          <a:ext cx="7609415" cy="121354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11693" tIns="0" rIns="211693" bIns="0" numCol="1" spcCol="1270" anchor="ctr" anchorCtr="0">
          <a:noAutofit/>
          <a:sp3d extrusionH="28000" prstMaterial="matte"/>
        </a:bodyPr>
        <a:lstStyle/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kern="1200" dirty="0" err="1" smtClean="0"/>
            <a:t>Adalah</a:t>
          </a:r>
          <a:r>
            <a:rPr lang="en-US" sz="2600" kern="1200" dirty="0" smtClean="0"/>
            <a:t> </a:t>
          </a:r>
          <a:r>
            <a:rPr lang="en-US" sz="2600" kern="1200" dirty="0" err="1" smtClean="0"/>
            <a:t>sikap</a:t>
          </a:r>
          <a:r>
            <a:rPr lang="en-US" sz="2600" kern="1200" dirty="0" smtClean="0"/>
            <a:t> </a:t>
          </a:r>
          <a:r>
            <a:rPr lang="en-US" sz="2600" kern="1200" dirty="0" err="1" smtClean="0"/>
            <a:t>skeptis</a:t>
          </a:r>
          <a:r>
            <a:rPr lang="en-US" sz="2600" kern="1200" dirty="0" smtClean="0"/>
            <a:t> yang </a:t>
          </a:r>
          <a:r>
            <a:rPr lang="en-US" sz="2600" kern="1200" dirty="0" err="1" smtClean="0"/>
            <a:t>dimiliki</a:t>
          </a:r>
          <a:r>
            <a:rPr lang="en-US" sz="2600" kern="1200" dirty="0" smtClean="0"/>
            <a:t> </a:t>
          </a:r>
          <a:r>
            <a:rPr lang="en-US" sz="2600" kern="1200" dirty="0" err="1" smtClean="0"/>
            <a:t>seorang</a:t>
          </a:r>
          <a:r>
            <a:rPr lang="en-US" sz="2600" kern="1200" dirty="0" smtClean="0"/>
            <a:t> auditor yang </a:t>
          </a:r>
          <a:r>
            <a:rPr lang="en-US" sz="2600" kern="1200" dirty="0" err="1" smtClean="0"/>
            <a:t>selalu</a:t>
          </a:r>
          <a:r>
            <a:rPr lang="en-US" sz="2600" kern="1200" dirty="0" smtClean="0"/>
            <a:t> </a:t>
          </a:r>
          <a:r>
            <a:rPr lang="en-US" sz="2600" kern="1200" dirty="0" err="1" smtClean="0"/>
            <a:t>mempertanyakan</a:t>
          </a:r>
          <a:r>
            <a:rPr lang="en-US" sz="2600" kern="1200" dirty="0" smtClean="0"/>
            <a:t> </a:t>
          </a:r>
          <a:r>
            <a:rPr lang="en-US" sz="2600" kern="1200" dirty="0" err="1" smtClean="0"/>
            <a:t>dan</a:t>
          </a:r>
          <a:r>
            <a:rPr lang="en-US" sz="2600" kern="1200" dirty="0" smtClean="0"/>
            <a:t> </a:t>
          </a:r>
          <a:r>
            <a:rPr lang="en-US" sz="2600" kern="1200" dirty="0" err="1" smtClean="0"/>
            <a:t>meragukan</a:t>
          </a:r>
          <a:r>
            <a:rPr lang="en-US" sz="2600" kern="1200" dirty="0" smtClean="0"/>
            <a:t> </a:t>
          </a:r>
          <a:r>
            <a:rPr lang="en-US" sz="2600" kern="1200" dirty="0" err="1" smtClean="0"/>
            <a:t>bukti</a:t>
          </a:r>
          <a:r>
            <a:rPr lang="en-US" sz="2600" kern="1200" dirty="0" smtClean="0"/>
            <a:t> audit</a:t>
          </a:r>
          <a:endParaRPr lang="en-US" sz="2600" kern="1200" dirty="0"/>
        </a:p>
      </dsp:txBody>
      <dsp:txXfrm>
        <a:off x="445225" y="578416"/>
        <a:ext cx="7490935" cy="1095061"/>
      </dsp:txXfrm>
    </dsp:sp>
    <dsp:sp modelId="{630172C2-5DB3-4912-93D4-59BC3BDCB684}">
      <dsp:nvSpPr>
        <dsp:cNvPr id="0" name=""/>
        <dsp:cNvSpPr/>
      </dsp:nvSpPr>
      <dsp:spPr>
        <a:xfrm>
          <a:off x="0" y="2974338"/>
          <a:ext cx="8001000" cy="107848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22735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6DD813A-1E76-41B2-A975-5A55EB15CFFC}">
      <dsp:nvSpPr>
        <dsp:cNvPr id="0" name=""/>
        <dsp:cNvSpPr/>
      </dsp:nvSpPr>
      <dsp:spPr>
        <a:xfrm>
          <a:off x="385985" y="2144557"/>
          <a:ext cx="7609415" cy="121354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11693" tIns="0" rIns="211693" bIns="0" numCol="1" spcCol="1270" anchor="ctr" anchorCtr="0">
          <a:noAutofit/>
          <a:sp3d extrusionH="28000" prstMaterial="matte"/>
        </a:bodyPr>
        <a:lstStyle/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kern="1200" dirty="0" smtClean="0"/>
            <a:t>- </a:t>
          </a:r>
          <a:r>
            <a:rPr lang="en-US" sz="2600" kern="1200" dirty="0" err="1" smtClean="0"/>
            <a:t>Faktor</a:t>
          </a:r>
          <a:r>
            <a:rPr lang="en-US" sz="2600" kern="1200" dirty="0" smtClean="0"/>
            <a:t> </a:t>
          </a:r>
          <a:r>
            <a:rPr lang="en-US" sz="2600" kern="1200" dirty="0" err="1" smtClean="0"/>
            <a:t>kecenderungan</a:t>
          </a:r>
          <a:r>
            <a:rPr lang="en-US" sz="2600" kern="1200" dirty="0" smtClean="0"/>
            <a:t> </a:t>
          </a:r>
          <a:r>
            <a:rPr lang="en-US" sz="2600" kern="1200" dirty="0" err="1" smtClean="0"/>
            <a:t>etika</a:t>
          </a:r>
          <a:endParaRPr lang="en-US" sz="2600" kern="1200" dirty="0" smtClean="0"/>
        </a:p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kern="1200" dirty="0" smtClean="0"/>
            <a:t>- </a:t>
          </a:r>
          <a:r>
            <a:rPr lang="en-US" sz="2600" kern="1200" dirty="0" err="1" smtClean="0"/>
            <a:t>faktor-faktor</a:t>
          </a:r>
          <a:r>
            <a:rPr lang="en-US" sz="2600" kern="1200" dirty="0" smtClean="0"/>
            <a:t> </a:t>
          </a:r>
          <a:r>
            <a:rPr lang="en-US" sz="2600" kern="1200" dirty="0" err="1" smtClean="0"/>
            <a:t>situasi</a:t>
          </a:r>
          <a:endParaRPr lang="en-US" sz="2600" kern="1200" dirty="0" smtClean="0"/>
        </a:p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kern="1200" dirty="0" smtClean="0"/>
            <a:t>- </a:t>
          </a:r>
          <a:r>
            <a:rPr lang="en-US" sz="2600" kern="1200" dirty="0" err="1" smtClean="0"/>
            <a:t>pengalaman</a:t>
          </a:r>
          <a:r>
            <a:rPr lang="en-US" sz="2600" kern="1200" dirty="0" smtClean="0"/>
            <a:t>.</a:t>
          </a:r>
          <a:endParaRPr lang="en-US" sz="2600" kern="1200" dirty="0"/>
        </a:p>
      </dsp:txBody>
      <dsp:txXfrm>
        <a:off x="445225" y="2203797"/>
        <a:ext cx="7490935" cy="1095061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11CCA79-6256-4B6D-9339-DAB9DDD57547}">
      <dsp:nvSpPr>
        <dsp:cNvPr id="0" name=""/>
        <dsp:cNvSpPr/>
      </dsp:nvSpPr>
      <dsp:spPr>
        <a:xfrm>
          <a:off x="1600200" y="0"/>
          <a:ext cx="3810000" cy="3810000"/>
        </a:xfrm>
        <a:prstGeom prst="triangl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235BB86-0AA3-4460-8167-63C930C4CD7A}">
      <dsp:nvSpPr>
        <dsp:cNvPr id="0" name=""/>
        <dsp:cNvSpPr/>
      </dsp:nvSpPr>
      <dsp:spPr>
        <a:xfrm>
          <a:off x="3333749" y="383046"/>
          <a:ext cx="2476500" cy="901898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57150" extrusionH="635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err="1" smtClean="0"/>
            <a:t>Tekanan</a:t>
          </a:r>
          <a:r>
            <a:rPr lang="en-US" sz="2400" kern="1200" dirty="0" smtClean="0"/>
            <a:t> (</a:t>
          </a:r>
          <a:r>
            <a:rPr lang="en-US" sz="2400" i="1" kern="1200" dirty="0" smtClean="0"/>
            <a:t>Pressure)</a:t>
          </a:r>
          <a:endParaRPr lang="en-US" sz="2400" kern="1200" dirty="0"/>
        </a:p>
      </dsp:txBody>
      <dsp:txXfrm>
        <a:off x="3377776" y="427073"/>
        <a:ext cx="2388446" cy="813844"/>
      </dsp:txXfrm>
    </dsp:sp>
    <dsp:sp modelId="{F5630CA3-873D-47B0-BB72-83525D9DE1C5}">
      <dsp:nvSpPr>
        <dsp:cNvPr id="0" name=""/>
        <dsp:cNvSpPr/>
      </dsp:nvSpPr>
      <dsp:spPr>
        <a:xfrm>
          <a:off x="3333749" y="1397682"/>
          <a:ext cx="2476500" cy="901898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57150" extrusionH="635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err="1" smtClean="0"/>
            <a:t>Peluang</a:t>
          </a:r>
          <a:r>
            <a:rPr lang="en-US" sz="2400" kern="1200" dirty="0" smtClean="0"/>
            <a:t> (</a:t>
          </a:r>
          <a:r>
            <a:rPr lang="en-US" sz="2400" i="1" kern="1200" dirty="0" smtClean="0"/>
            <a:t>Opportunity)</a:t>
          </a:r>
          <a:endParaRPr lang="en-US" sz="2400" kern="1200" dirty="0"/>
        </a:p>
      </dsp:txBody>
      <dsp:txXfrm>
        <a:off x="3377776" y="1441709"/>
        <a:ext cx="2388446" cy="813844"/>
      </dsp:txXfrm>
    </dsp:sp>
    <dsp:sp modelId="{EB362044-C0BF-4CBB-9FF8-C26BDE9D5B96}">
      <dsp:nvSpPr>
        <dsp:cNvPr id="0" name=""/>
        <dsp:cNvSpPr/>
      </dsp:nvSpPr>
      <dsp:spPr>
        <a:xfrm>
          <a:off x="3333749" y="2412317"/>
          <a:ext cx="2476500" cy="901898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57150" extrusionH="635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err="1" smtClean="0"/>
            <a:t>Pembenaran</a:t>
          </a:r>
          <a:r>
            <a:rPr lang="en-US" sz="2400" kern="1200" dirty="0" smtClean="0"/>
            <a:t> </a:t>
          </a:r>
          <a:r>
            <a:rPr lang="en-US" sz="2400" i="1" kern="1200" dirty="0" smtClean="0"/>
            <a:t>(Rationalization)</a:t>
          </a:r>
          <a:endParaRPr lang="en-US" sz="2400" i="1" kern="1200" dirty="0"/>
        </a:p>
      </dsp:txBody>
      <dsp:txXfrm>
        <a:off x="3377776" y="2456344"/>
        <a:ext cx="2388446" cy="813844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FFE3D59-05F4-405D-9A77-52810DA07E6F}">
      <dsp:nvSpPr>
        <dsp:cNvPr id="0" name=""/>
        <dsp:cNvSpPr/>
      </dsp:nvSpPr>
      <dsp:spPr>
        <a:xfrm>
          <a:off x="1377318" y="2095500"/>
          <a:ext cx="522366" cy="99536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61183" y="0"/>
              </a:lnTo>
              <a:lnTo>
                <a:pt x="261183" y="995362"/>
              </a:lnTo>
              <a:lnTo>
                <a:pt x="522366" y="995362"/>
              </a:lnTo>
            </a:path>
          </a:pathLst>
        </a:custGeom>
        <a:noFill/>
        <a:ln w="1079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1610399" y="2565078"/>
        <a:ext cx="56205" cy="56205"/>
      </dsp:txXfrm>
    </dsp:sp>
    <dsp:sp modelId="{2868A6C8-F417-4047-AC30-C6331A1D1E94}">
      <dsp:nvSpPr>
        <dsp:cNvPr id="0" name=""/>
        <dsp:cNvSpPr/>
      </dsp:nvSpPr>
      <dsp:spPr>
        <a:xfrm>
          <a:off x="1377318" y="2049780"/>
          <a:ext cx="522366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522366" y="45720"/>
              </a:lnTo>
            </a:path>
          </a:pathLst>
        </a:custGeom>
        <a:noFill/>
        <a:ln w="1079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1625442" y="2082440"/>
        <a:ext cx="26118" cy="26118"/>
      </dsp:txXfrm>
    </dsp:sp>
    <dsp:sp modelId="{128C9AB9-12D7-4B79-852A-BFAF06DBB5AE}">
      <dsp:nvSpPr>
        <dsp:cNvPr id="0" name=""/>
        <dsp:cNvSpPr/>
      </dsp:nvSpPr>
      <dsp:spPr>
        <a:xfrm>
          <a:off x="1377318" y="1100137"/>
          <a:ext cx="522366" cy="995362"/>
        </a:xfrm>
        <a:custGeom>
          <a:avLst/>
          <a:gdLst/>
          <a:ahLst/>
          <a:cxnLst/>
          <a:rect l="0" t="0" r="0" b="0"/>
          <a:pathLst>
            <a:path>
              <a:moveTo>
                <a:pt x="0" y="995362"/>
              </a:moveTo>
              <a:lnTo>
                <a:pt x="261183" y="995362"/>
              </a:lnTo>
              <a:lnTo>
                <a:pt x="261183" y="0"/>
              </a:lnTo>
              <a:lnTo>
                <a:pt x="522366" y="0"/>
              </a:lnTo>
            </a:path>
          </a:pathLst>
        </a:custGeom>
        <a:noFill/>
        <a:ln w="1079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1610399" y="1569716"/>
        <a:ext cx="56205" cy="56205"/>
      </dsp:txXfrm>
    </dsp:sp>
    <dsp:sp modelId="{13620694-E1FC-44EE-88F9-80D5712EDFB8}">
      <dsp:nvSpPr>
        <dsp:cNvPr id="0" name=""/>
        <dsp:cNvSpPr/>
      </dsp:nvSpPr>
      <dsp:spPr>
        <a:xfrm rot="16200000">
          <a:off x="-1116326" y="1697355"/>
          <a:ext cx="4191000" cy="79629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685" tIns="19685" rIns="19685" bIns="19685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100" kern="1200" dirty="0" err="1" smtClean="0"/>
            <a:t>Langkah</a:t>
          </a:r>
          <a:r>
            <a:rPr lang="en-US" sz="3100" kern="1200" dirty="0" smtClean="0"/>
            <a:t> </a:t>
          </a:r>
          <a:r>
            <a:rPr lang="en-US" sz="3100" kern="1200" dirty="0" err="1" smtClean="0"/>
            <a:t>identifikasi</a:t>
          </a:r>
          <a:r>
            <a:rPr lang="en-US" sz="3100" kern="1200" dirty="0" smtClean="0"/>
            <a:t> </a:t>
          </a:r>
          <a:r>
            <a:rPr lang="en-US" sz="3100" kern="1200" dirty="0" err="1" smtClean="0"/>
            <a:t>resiko</a:t>
          </a:r>
          <a:endParaRPr lang="en-US" sz="3100" kern="1200" dirty="0"/>
        </a:p>
      </dsp:txBody>
      <dsp:txXfrm>
        <a:off x="-1116326" y="1697355"/>
        <a:ext cx="4191000" cy="796290"/>
      </dsp:txXfrm>
    </dsp:sp>
    <dsp:sp modelId="{2ABC33E6-5012-4E8B-B4F5-637ED939512E}">
      <dsp:nvSpPr>
        <dsp:cNvPr id="0" name=""/>
        <dsp:cNvSpPr/>
      </dsp:nvSpPr>
      <dsp:spPr>
        <a:xfrm>
          <a:off x="1899684" y="701992"/>
          <a:ext cx="4758286" cy="79629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Stamps the basic information about entity.</a:t>
          </a:r>
        </a:p>
      </dsp:txBody>
      <dsp:txXfrm>
        <a:off x="1899684" y="701992"/>
        <a:ext cx="4758286" cy="796290"/>
      </dsp:txXfrm>
    </dsp:sp>
    <dsp:sp modelId="{773BF68E-F360-4B12-9438-89CFB9AA1DE1}">
      <dsp:nvSpPr>
        <dsp:cNvPr id="0" name=""/>
        <dsp:cNvSpPr/>
      </dsp:nvSpPr>
      <dsp:spPr>
        <a:xfrm>
          <a:off x="1899684" y="1697355"/>
          <a:ext cx="4758286" cy="79629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Plan, Do and Documentation</a:t>
          </a:r>
          <a:endParaRPr lang="en-US" sz="2400" kern="1200" dirty="0"/>
        </a:p>
      </dsp:txBody>
      <dsp:txXfrm>
        <a:off x="1899684" y="1697355"/>
        <a:ext cx="4758286" cy="796290"/>
      </dsp:txXfrm>
    </dsp:sp>
    <dsp:sp modelId="{35E76459-6A69-49FC-A546-ADB3E93103E5}">
      <dsp:nvSpPr>
        <dsp:cNvPr id="0" name=""/>
        <dsp:cNvSpPr/>
      </dsp:nvSpPr>
      <dsp:spPr>
        <a:xfrm>
          <a:off x="1899684" y="2692717"/>
          <a:ext cx="4758286" cy="79629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smtClean="0"/>
            <a:t>Connected the risk with financial report area</a:t>
          </a:r>
          <a:endParaRPr lang="en-US" sz="2300" kern="1200" dirty="0"/>
        </a:p>
      </dsp:txBody>
      <dsp:txXfrm>
        <a:off x="1899684" y="2692717"/>
        <a:ext cx="4758286" cy="796290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9485A2D-41AE-4257-B9EF-1953D11200CB}">
      <dsp:nvSpPr>
        <dsp:cNvPr id="0" name=""/>
        <dsp:cNvSpPr/>
      </dsp:nvSpPr>
      <dsp:spPr>
        <a:xfrm rot="5400000">
          <a:off x="-239951" y="239951"/>
          <a:ext cx="1599678" cy="111977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err="1" smtClean="0"/>
            <a:t>Informasi</a:t>
          </a:r>
          <a:r>
            <a:rPr lang="en-US" sz="1600" b="1" kern="1200" dirty="0" smtClean="0"/>
            <a:t> </a:t>
          </a:r>
          <a:r>
            <a:rPr lang="en-US" sz="1600" b="1" kern="1200" dirty="0" err="1" smtClean="0"/>
            <a:t>mengenai</a:t>
          </a:r>
          <a:r>
            <a:rPr lang="en-US" sz="1600" b="1" kern="1200" dirty="0" smtClean="0"/>
            <a:t> </a:t>
          </a:r>
          <a:r>
            <a:rPr lang="en-US" sz="1600" b="1" kern="1200" dirty="0" err="1" smtClean="0"/>
            <a:t>entitas</a:t>
          </a:r>
          <a:endParaRPr lang="en-US" sz="1600" b="1" kern="1200" dirty="0"/>
        </a:p>
      </dsp:txBody>
      <dsp:txXfrm rot="-5400000">
        <a:off x="1" y="559886"/>
        <a:ext cx="1119774" cy="479904"/>
      </dsp:txXfrm>
    </dsp:sp>
    <dsp:sp modelId="{67115C2B-6DB0-416F-8A1A-15EE3F664B70}">
      <dsp:nvSpPr>
        <dsp:cNvPr id="0" name=""/>
        <dsp:cNvSpPr/>
      </dsp:nvSpPr>
      <dsp:spPr>
        <a:xfrm rot="5400000">
          <a:off x="3697318" y="-2576169"/>
          <a:ext cx="1040337" cy="619542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60000" extrusionH="635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0160" rIns="10160" bIns="1016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err="1" smtClean="0"/>
            <a:t>Informasi</a:t>
          </a:r>
          <a:r>
            <a:rPr lang="en-US" sz="1600" kern="1200" dirty="0" smtClean="0"/>
            <a:t> yang </a:t>
          </a:r>
          <a:r>
            <a:rPr lang="en-US" sz="1600" kern="1200" dirty="0" err="1" smtClean="0"/>
            <a:t>disiapkan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klien</a:t>
          </a:r>
          <a:r>
            <a:rPr lang="en-US" sz="1600" kern="1200" dirty="0" smtClean="0"/>
            <a:t>, ex </a:t>
          </a:r>
          <a:r>
            <a:rPr lang="en-US" sz="1600" kern="1200" dirty="0" err="1" smtClean="0"/>
            <a:t>rencana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dan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analisis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bisnis</a:t>
          </a:r>
          <a:endParaRPr lang="en-US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/>
            <a:t>Data </a:t>
          </a:r>
          <a:r>
            <a:rPr lang="en-US" sz="1600" kern="1200" dirty="0" err="1" smtClean="0"/>
            <a:t>Eksternal</a:t>
          </a:r>
          <a:endParaRPr lang="en-US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err="1" smtClean="0"/>
            <a:t>Korespondensi</a:t>
          </a:r>
          <a:r>
            <a:rPr lang="en-US" sz="1600" kern="1200" dirty="0" smtClean="0"/>
            <a:t> yang </a:t>
          </a:r>
          <a:r>
            <a:rPr lang="en-US" sz="1600" kern="1200" dirty="0" err="1" smtClean="0"/>
            <a:t>relevan</a:t>
          </a:r>
          <a:endParaRPr lang="en-US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err="1" smtClean="0"/>
            <a:t>Daftar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penguji</a:t>
          </a:r>
          <a:r>
            <a:rPr lang="en-US" sz="1600" kern="1200" dirty="0" smtClean="0"/>
            <a:t> yang </a:t>
          </a:r>
          <a:r>
            <a:rPr lang="en-US" sz="1600" kern="1200" dirty="0" err="1" smtClean="0"/>
            <a:t>lazim</a:t>
          </a:r>
          <a:endParaRPr lang="en-US" sz="1600" kern="1200" dirty="0"/>
        </a:p>
      </dsp:txBody>
      <dsp:txXfrm rot="-5400000">
        <a:off x="1119775" y="52159"/>
        <a:ext cx="6144640" cy="938767"/>
      </dsp:txXfrm>
    </dsp:sp>
    <dsp:sp modelId="{01812C95-ECE4-4F7C-B89A-4E4A1318A226}">
      <dsp:nvSpPr>
        <dsp:cNvPr id="0" name=""/>
        <dsp:cNvSpPr/>
      </dsp:nvSpPr>
      <dsp:spPr>
        <a:xfrm rot="5400000">
          <a:off x="-239951" y="1649912"/>
          <a:ext cx="1599678" cy="111977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smtClean="0"/>
            <a:t>Prosedur penilaian resiko</a:t>
          </a:r>
          <a:endParaRPr lang="en-US" sz="1400" b="1" kern="1200" dirty="0"/>
        </a:p>
      </dsp:txBody>
      <dsp:txXfrm rot="-5400000">
        <a:off x="1" y="1969847"/>
        <a:ext cx="1119774" cy="479904"/>
      </dsp:txXfrm>
    </dsp:sp>
    <dsp:sp modelId="{C90EF3B4-4226-4FE4-8183-A840DF97894C}">
      <dsp:nvSpPr>
        <dsp:cNvPr id="0" name=""/>
        <dsp:cNvSpPr/>
      </dsp:nvSpPr>
      <dsp:spPr>
        <a:xfrm rot="5400000">
          <a:off x="3697591" y="-1167856"/>
          <a:ext cx="1039790" cy="619542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60000" extrusionH="635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0160" rIns="10160" bIns="1016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err="1" smtClean="0"/>
            <a:t>Diskusi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tentang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anggota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tim</a:t>
          </a:r>
          <a:r>
            <a:rPr lang="en-US" sz="1600" kern="1200" dirty="0" smtClean="0"/>
            <a:t> audit</a:t>
          </a:r>
          <a:endParaRPr lang="en-US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err="1" smtClean="0"/>
            <a:t>Unsur-unsur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kunci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dalam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memahami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entitas</a:t>
          </a:r>
          <a:endParaRPr lang="en-US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err="1" smtClean="0"/>
            <a:t>Resiko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salah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saji</a:t>
          </a:r>
          <a:r>
            <a:rPr lang="en-US" sz="1600" kern="1200" dirty="0" smtClean="0"/>
            <a:t> material </a:t>
          </a:r>
          <a:r>
            <a:rPr lang="en-US" sz="1600" kern="1200" dirty="0" err="1" smtClean="0"/>
            <a:t>ditingkat</a:t>
          </a:r>
          <a:r>
            <a:rPr lang="en-US" sz="1600" kern="1200" dirty="0" smtClean="0"/>
            <a:t> LK </a:t>
          </a:r>
          <a:r>
            <a:rPr lang="en-US" sz="1600" kern="1200" dirty="0" err="1" smtClean="0"/>
            <a:t>dan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ditingkat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asersi</a:t>
          </a:r>
          <a:r>
            <a:rPr lang="en-US" sz="1600" kern="1200" dirty="0" smtClean="0"/>
            <a:t>, yang </a:t>
          </a:r>
          <a:r>
            <a:rPr lang="en-US" sz="1600" kern="1200" dirty="0" err="1" smtClean="0"/>
            <a:t>diidentifikasi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maupun</a:t>
          </a:r>
          <a:r>
            <a:rPr lang="en-US" sz="1600" kern="1200" dirty="0" smtClean="0"/>
            <a:t> yang </a:t>
          </a:r>
          <a:r>
            <a:rPr lang="en-US" sz="1600" kern="1200" dirty="0" err="1" smtClean="0"/>
            <a:t>dinilai</a:t>
          </a:r>
          <a:endParaRPr lang="en-US" sz="1600" kern="1200" dirty="0"/>
        </a:p>
      </dsp:txBody>
      <dsp:txXfrm rot="-5400000">
        <a:off x="1119774" y="1460719"/>
        <a:ext cx="6144667" cy="938274"/>
      </dsp:txXfrm>
    </dsp:sp>
    <dsp:sp modelId="{644F4FE3-463C-4747-A1BC-7E3823B465CF}">
      <dsp:nvSpPr>
        <dsp:cNvPr id="0" name=""/>
        <dsp:cNvSpPr/>
      </dsp:nvSpPr>
      <dsp:spPr>
        <a:xfrm rot="5400000">
          <a:off x="-239951" y="3055700"/>
          <a:ext cx="1599678" cy="111977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smtClean="0"/>
            <a:t>Connected</a:t>
          </a:r>
          <a:endParaRPr lang="en-US" sz="1400" b="1" kern="1200" dirty="0"/>
        </a:p>
      </dsp:txBody>
      <dsp:txXfrm rot="-5400000">
        <a:off x="1" y="3375635"/>
        <a:ext cx="1119774" cy="479904"/>
      </dsp:txXfrm>
    </dsp:sp>
    <dsp:sp modelId="{5BAC98AE-280D-43B1-802F-66C8BD6841DE}">
      <dsp:nvSpPr>
        <dsp:cNvPr id="0" name=""/>
        <dsp:cNvSpPr/>
      </dsp:nvSpPr>
      <dsp:spPr>
        <a:xfrm rot="5400000">
          <a:off x="3697591" y="268595"/>
          <a:ext cx="1039790" cy="619542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60000" extrusionH="635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9352" tIns="13335" rIns="13335" bIns="13335" numCol="1" spcCol="1270" anchor="ctr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100" kern="1200" dirty="0" err="1" smtClean="0"/>
            <a:t>Pervasif</a:t>
          </a:r>
          <a:r>
            <a:rPr lang="en-US" sz="2100" kern="1200" dirty="0" smtClean="0"/>
            <a:t> </a:t>
          </a:r>
          <a:r>
            <a:rPr lang="en-US" sz="2100" kern="1200" dirty="0" err="1" smtClean="0"/>
            <a:t>terhadap</a:t>
          </a:r>
          <a:r>
            <a:rPr lang="en-US" sz="2100" kern="1200" dirty="0" smtClean="0"/>
            <a:t> </a:t>
          </a:r>
          <a:r>
            <a:rPr lang="en-US" sz="2100" kern="1200" dirty="0" err="1" smtClean="0"/>
            <a:t>laporan</a:t>
          </a:r>
          <a:r>
            <a:rPr lang="en-US" sz="2100" kern="1200" dirty="0" smtClean="0"/>
            <a:t> </a:t>
          </a:r>
          <a:r>
            <a:rPr lang="en-US" sz="2100" kern="1200" dirty="0" err="1" smtClean="0"/>
            <a:t>keuangan</a:t>
          </a:r>
          <a:r>
            <a:rPr lang="en-US" sz="2100" kern="1200" dirty="0" smtClean="0"/>
            <a:t> </a:t>
          </a:r>
          <a:r>
            <a:rPr lang="en-US" sz="2100" kern="1200" dirty="0" err="1" smtClean="0"/>
            <a:t>secara</a:t>
          </a:r>
          <a:r>
            <a:rPr lang="en-US" sz="2100" kern="1200" dirty="0" smtClean="0"/>
            <a:t> </a:t>
          </a:r>
          <a:r>
            <a:rPr lang="en-US" sz="2100" kern="1200" dirty="0" err="1" smtClean="0"/>
            <a:t>keseluruhan</a:t>
          </a:r>
          <a:endParaRPr lang="en-US" sz="2100" kern="1200" dirty="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100" kern="1200" dirty="0" err="1" smtClean="0"/>
            <a:t>Terbatas</a:t>
          </a:r>
          <a:r>
            <a:rPr lang="en-US" sz="2100" kern="1200" dirty="0" smtClean="0"/>
            <a:t> </a:t>
          </a:r>
          <a:r>
            <a:rPr lang="en-US" sz="2100" kern="1200" dirty="0" err="1" smtClean="0"/>
            <a:t>pada</a:t>
          </a:r>
          <a:r>
            <a:rPr lang="en-US" sz="2100" kern="1200" dirty="0" smtClean="0"/>
            <a:t> area, disclosure, </a:t>
          </a:r>
          <a:r>
            <a:rPr lang="en-US" sz="2100" kern="1200" dirty="0" err="1" smtClean="0"/>
            <a:t>dan</a:t>
          </a:r>
          <a:r>
            <a:rPr lang="en-US" sz="2100" kern="1200" dirty="0" smtClean="0"/>
            <a:t> </a:t>
          </a:r>
          <a:r>
            <a:rPr lang="en-US" sz="2100" kern="1200" dirty="0" err="1" smtClean="0"/>
            <a:t>asersi</a:t>
          </a:r>
          <a:r>
            <a:rPr lang="en-US" sz="2100" kern="1200" dirty="0" smtClean="0"/>
            <a:t> </a:t>
          </a:r>
          <a:r>
            <a:rPr lang="en-US" sz="2100" kern="1200" dirty="0" err="1" smtClean="0"/>
            <a:t>tertentu</a:t>
          </a:r>
          <a:r>
            <a:rPr lang="en-US" sz="2100" kern="1200" dirty="0" smtClean="0"/>
            <a:t> </a:t>
          </a:r>
          <a:r>
            <a:rPr lang="en-US" sz="2100" kern="1200" dirty="0" err="1" smtClean="0"/>
            <a:t>dalam</a:t>
          </a:r>
          <a:r>
            <a:rPr lang="en-US" sz="2100" kern="1200" dirty="0" smtClean="0"/>
            <a:t> </a:t>
          </a:r>
          <a:r>
            <a:rPr lang="en-US" sz="2100" kern="1200" dirty="0" err="1" smtClean="0"/>
            <a:t>laporan</a:t>
          </a:r>
          <a:r>
            <a:rPr lang="en-US" sz="2100" kern="1200" dirty="0" smtClean="0"/>
            <a:t> </a:t>
          </a:r>
          <a:r>
            <a:rPr lang="en-US" sz="2100" kern="1200" dirty="0" err="1" smtClean="0"/>
            <a:t>keuangan</a:t>
          </a:r>
          <a:endParaRPr lang="en-US" sz="2100" kern="1200" dirty="0"/>
        </a:p>
      </dsp:txBody>
      <dsp:txXfrm rot="-5400000">
        <a:off x="1119774" y="2897170"/>
        <a:ext cx="6144667" cy="938274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B9EB7DE-F1D3-45E4-96EC-6EDD047E1B08}">
      <dsp:nvSpPr>
        <dsp:cNvPr id="0" name=""/>
        <dsp:cNvSpPr/>
      </dsp:nvSpPr>
      <dsp:spPr>
        <a:xfrm>
          <a:off x="0" y="914400"/>
          <a:ext cx="6400800" cy="1219200"/>
        </a:xfrm>
        <a:prstGeom prst="notched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p3d z="-400500" extrusionH="63500" contourW="12700" prstMaterial="matte">
          <a:contourClr>
            <a:schemeClr val="lt1">
              <a:tint val="50000"/>
            </a:schemeClr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C8273D8-ADC9-40C3-9CFF-3BE2958BE8AA}">
      <dsp:nvSpPr>
        <dsp:cNvPr id="0" name=""/>
        <dsp:cNvSpPr/>
      </dsp:nvSpPr>
      <dsp:spPr>
        <a:xfrm>
          <a:off x="70" y="0"/>
          <a:ext cx="2810038" cy="12192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99136" rIns="199136" bIns="199136" numCol="1" spcCol="1270" anchor="b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smtClean="0"/>
            <a:t>IDENTIFIKASI RESIKO</a:t>
          </a:r>
          <a:endParaRPr lang="en-US" sz="2800" kern="1200" dirty="0"/>
        </a:p>
      </dsp:txBody>
      <dsp:txXfrm>
        <a:off x="70" y="0"/>
        <a:ext cx="2810038" cy="1219200"/>
      </dsp:txXfrm>
    </dsp:sp>
    <dsp:sp modelId="{92B6947A-3765-4534-9434-4C7EB2C9D509}">
      <dsp:nvSpPr>
        <dsp:cNvPr id="0" name=""/>
        <dsp:cNvSpPr/>
      </dsp:nvSpPr>
      <dsp:spPr>
        <a:xfrm>
          <a:off x="1252689" y="1371600"/>
          <a:ext cx="304800" cy="30480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686E6BF-9218-4125-ACB1-B57804AB0F4D}">
      <dsp:nvSpPr>
        <dsp:cNvPr id="0" name=""/>
        <dsp:cNvSpPr/>
      </dsp:nvSpPr>
      <dsp:spPr>
        <a:xfrm>
          <a:off x="2950610" y="1828800"/>
          <a:ext cx="2810038" cy="12192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99136" rIns="199136" bIns="199136" numCol="1" spcCol="1270" anchor="t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smtClean="0"/>
            <a:t>PENILAIAN RESIKO</a:t>
          </a:r>
          <a:endParaRPr lang="en-US" sz="2800" kern="1200" dirty="0"/>
        </a:p>
      </dsp:txBody>
      <dsp:txXfrm>
        <a:off x="2950610" y="1828800"/>
        <a:ext cx="2810038" cy="1219200"/>
      </dsp:txXfrm>
    </dsp:sp>
    <dsp:sp modelId="{42D57E9C-8CF2-4909-9C27-6762AA53C123}">
      <dsp:nvSpPr>
        <dsp:cNvPr id="0" name=""/>
        <dsp:cNvSpPr/>
      </dsp:nvSpPr>
      <dsp:spPr>
        <a:xfrm>
          <a:off x="4203230" y="1371600"/>
          <a:ext cx="304800" cy="30480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F65973-9760-46A3-94E2-5A521132B35A}">
      <dsp:nvSpPr>
        <dsp:cNvPr id="0" name=""/>
        <dsp:cNvSpPr/>
      </dsp:nvSpPr>
      <dsp:spPr>
        <a:xfrm>
          <a:off x="-4019658" y="-621400"/>
          <a:ext cx="4824201" cy="4824201"/>
        </a:xfrm>
        <a:prstGeom prst="blockArc">
          <a:avLst>
            <a:gd name="adj1" fmla="val 18900000"/>
            <a:gd name="adj2" fmla="val 2700000"/>
            <a:gd name="adj3" fmla="val 448"/>
          </a:avLst>
        </a:prstGeom>
        <a:noFill/>
        <a:ln w="1079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22735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4951909-3E8E-4E3E-B165-493F12DB633C}">
      <dsp:nvSpPr>
        <dsp:cNvPr id="0" name=""/>
        <dsp:cNvSpPr/>
      </dsp:nvSpPr>
      <dsp:spPr>
        <a:xfrm>
          <a:off x="658350" y="511638"/>
          <a:ext cx="7171357" cy="102313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12113" tIns="83820" rIns="83820" bIns="83820" numCol="1" spcCol="1270" anchor="ctr" anchorCtr="0">
          <a:noAutofit/>
          <a:sp3d extrusionH="28000" prstMaterial="matte"/>
        </a:bodyPr>
        <a:lstStyle/>
        <a:p>
          <a:pPr lvl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300" kern="1200" dirty="0" err="1" smtClean="0"/>
            <a:t>Peluang</a:t>
          </a:r>
          <a:r>
            <a:rPr lang="en-US" sz="3300" kern="1200" dirty="0" smtClean="0"/>
            <a:t> </a:t>
          </a:r>
          <a:r>
            <a:rPr lang="en-US" sz="3300" kern="1200" dirty="0" err="1" smtClean="0"/>
            <a:t>terjadinya</a:t>
          </a:r>
          <a:r>
            <a:rPr lang="en-US" sz="3300" kern="1200" dirty="0" smtClean="0"/>
            <a:t> </a:t>
          </a:r>
          <a:r>
            <a:rPr lang="en-US" sz="3300" kern="1200" dirty="0" err="1" smtClean="0"/>
            <a:t>salah</a:t>
          </a:r>
          <a:r>
            <a:rPr lang="en-US" sz="3300" kern="1200" dirty="0" smtClean="0"/>
            <a:t> </a:t>
          </a:r>
          <a:r>
            <a:rPr lang="en-US" sz="3300" kern="1200" dirty="0" err="1" smtClean="0"/>
            <a:t>saji</a:t>
          </a:r>
          <a:endParaRPr lang="en-US" sz="3300" kern="1200" dirty="0"/>
        </a:p>
      </dsp:txBody>
      <dsp:txXfrm>
        <a:off x="658350" y="511638"/>
        <a:ext cx="7171357" cy="1023134"/>
      </dsp:txXfrm>
    </dsp:sp>
    <dsp:sp modelId="{268DBBC3-0418-401B-A957-C2BA550EE8A4}">
      <dsp:nvSpPr>
        <dsp:cNvPr id="0" name=""/>
        <dsp:cNvSpPr/>
      </dsp:nvSpPr>
      <dsp:spPr>
        <a:xfrm>
          <a:off x="18891" y="383747"/>
          <a:ext cx="1278917" cy="127891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5F2C839-B113-4376-9B01-C84380F5E479}">
      <dsp:nvSpPr>
        <dsp:cNvPr id="0" name=""/>
        <dsp:cNvSpPr/>
      </dsp:nvSpPr>
      <dsp:spPr>
        <a:xfrm>
          <a:off x="658350" y="2046626"/>
          <a:ext cx="7171357" cy="102313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12113" tIns="83820" rIns="83820" bIns="83820" numCol="1" spcCol="1270" anchor="ctr" anchorCtr="0">
          <a:noAutofit/>
          <a:sp3d extrusionH="28000" prstMaterial="matte"/>
        </a:bodyPr>
        <a:lstStyle/>
        <a:p>
          <a:pPr lvl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300" kern="1200" dirty="0" err="1" smtClean="0"/>
            <a:t>Besaran</a:t>
          </a:r>
          <a:r>
            <a:rPr lang="en-US" sz="3300" kern="1200" dirty="0" smtClean="0"/>
            <a:t> (</a:t>
          </a:r>
          <a:r>
            <a:rPr lang="en-US" sz="3300" kern="1200" dirty="0" err="1" smtClean="0"/>
            <a:t>dampak</a:t>
          </a:r>
          <a:r>
            <a:rPr lang="en-US" sz="3300" kern="1200" dirty="0" smtClean="0"/>
            <a:t> </a:t>
          </a:r>
          <a:r>
            <a:rPr lang="en-US" sz="3300" kern="1200" dirty="0" err="1" smtClean="0"/>
            <a:t>moneter</a:t>
          </a:r>
          <a:r>
            <a:rPr lang="en-US" sz="3300" kern="1200" dirty="0" smtClean="0"/>
            <a:t>) </a:t>
          </a:r>
          <a:r>
            <a:rPr lang="en-US" sz="3300" kern="1200" dirty="0" err="1" smtClean="0"/>
            <a:t>jika</a:t>
          </a:r>
          <a:r>
            <a:rPr lang="en-US" sz="3300" kern="1200" dirty="0" smtClean="0"/>
            <a:t> </a:t>
          </a:r>
          <a:r>
            <a:rPr lang="en-US" sz="3300" kern="1200" dirty="0" err="1" smtClean="0"/>
            <a:t>resiko</a:t>
          </a:r>
          <a:r>
            <a:rPr lang="en-US" sz="3300" kern="1200" dirty="0" smtClean="0"/>
            <a:t> </a:t>
          </a:r>
          <a:r>
            <a:rPr lang="en-US" sz="3300" kern="1200" dirty="0" err="1" smtClean="0"/>
            <a:t>terjadi</a:t>
          </a:r>
          <a:endParaRPr lang="en-US" sz="3300" kern="1200" dirty="0"/>
        </a:p>
      </dsp:txBody>
      <dsp:txXfrm>
        <a:off x="658350" y="2046626"/>
        <a:ext cx="7171357" cy="1023134"/>
      </dsp:txXfrm>
    </dsp:sp>
    <dsp:sp modelId="{37F37D02-259F-4959-99A4-70ADF08541B8}">
      <dsp:nvSpPr>
        <dsp:cNvPr id="0" name=""/>
        <dsp:cNvSpPr/>
      </dsp:nvSpPr>
      <dsp:spPr>
        <a:xfrm>
          <a:off x="18891" y="1918735"/>
          <a:ext cx="1278917" cy="127891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matrix3">
  <dgm:title val=""/>
  <dgm:desc val=""/>
  <dgm:catLst>
    <dgm:cat type="matrix" pri="1000"/>
    <dgm:cat type="convert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29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71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29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71"/>
          <dgm:constr type="ctrY" for="ch" forName="quad4" refType="h" fact="0.71"/>
          <dgm:constr type="primFontSz" for="des" ptType="node" op="equ" val="65"/>
        </dgm:constrLst>
      </dgm:if>
      <dgm:else name="Name2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71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29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71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29"/>
          <dgm:constr type="ctrY" for="ch" forName="quad4" refType="h" fact="0.71"/>
          <dgm:constr type="primFontSz" for="des" ptType="node" op="equ" val="65"/>
        </dgm:constrLst>
      </dgm:else>
    </dgm:choose>
    <dgm:ruleLst/>
    <dgm:choose name="Name3">
      <dgm:if name="Name4" axis="ch" ptType="node" func="cnt" op="gte" val="1">
        <dgm:layoutNode name="diamond" styleLbl="bgShp">
          <dgm:alg type="sp"/>
          <dgm:shape xmlns:r="http://schemas.openxmlformats.org/officeDocument/2006/relationships" type="diamond" r:blip="">
            <dgm:adjLst/>
          </dgm:shape>
          <dgm:presOf/>
          <dgm:constrLst>
            <dgm:constr type="w" refType="h" op="equ"/>
          </dgm:constrLst>
          <dgm:ruleLst/>
        </dgm:layoutNode>
        <dgm:layoutNode name="quad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ycle5">
  <dgm:title val=""/>
  <dgm:desc val=""/>
  <dgm:catLst>
    <dgm:cat type="cycle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fact="-1"/>
          <dgm:constr type="diam" for="ch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2"/>
                <dgm:constr type="endPad" refType="connDist" fact="0.2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hProcess11">
  <dgm:title val=""/>
  <dgm:desc val=""/>
  <dgm:catLst>
    <dgm:cat type="process" pri="8000"/>
    <dgm:cat type="convert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l" for="ch" forName="arrow"/>
          <dgm:constr type="w" for="ch" forName="points" refType="w" fact="0.9"/>
          <dgm:constr type="h" for="ch" forName="points" refType="h"/>
          <dgm:constr type="t" for="ch" forName="points"/>
          <dgm:constr type="l" for="ch" forName="points"/>
        </dgm:constrLst>
      </dgm:if>
      <dgm:else name="Name3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r" for="ch" forName="arrow" refType="w"/>
          <dgm:constr type="w" for="ch" forName="points" refType="w" fact="0.9"/>
          <dgm:constr type="h" for="ch" forName="points" refType="h"/>
          <dgm:constr type="t" for="ch" forName="points"/>
          <dgm:constr type="r" for="ch" forName="points" refType="w"/>
        </dgm:constrLst>
      </dgm:else>
    </dgm:choose>
    <dgm:ruleLst/>
    <dgm:layoutNode name="arrow" styleLbl="bgShp">
      <dgm:alg type="sp"/>
      <dgm:choose name="Name4">
        <dgm:if name="Name5" func="var" arg="dir" op="equ" val="norm">
          <dgm:shape xmlns:r="http://schemas.openxmlformats.org/officeDocument/2006/relationships" type="notchedRightArrow" r:blip="">
            <dgm:adjLst/>
          </dgm:shape>
        </dgm:if>
        <dgm:else name="Name6">
          <dgm:shape xmlns:r="http://schemas.openxmlformats.org/officeDocument/2006/relationships" rot="180" type="notchedRightArrow" r:blip="">
            <dgm:adjLst/>
          </dgm:shape>
        </dgm:else>
      </dgm:choose>
      <dgm:presOf/>
      <dgm:constrLst/>
      <dgm:ruleLst/>
    </dgm:layoutNode>
    <dgm:layoutNode name="points">
      <dgm:choose name="Name7">
        <dgm:if name="Name8" func="var" arg="dir" op="equ" val="norm">
          <dgm:alg type="lin">
            <dgm:param type="linDir" val="fromL"/>
          </dgm:alg>
        </dgm:if>
        <dgm:else name="Name9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A" refType="w"/>
        <dgm:constr type="h" for="ch" forName="compositeA" refType="h"/>
        <dgm:constr type="w" for="ch" forName="compositeB" refType="w" refFor="ch" refForName="compositeA" op="equ"/>
        <dgm:constr type="h" for="ch" forName="compositeB" refType="h" refFor="ch" refForName="compositeA" op="equ"/>
        <dgm:constr type="primFontSz" for="des" ptType="node" op="equ" val="65"/>
        <dgm:constr type="w" for="ch" forName="space" refType="w" refFor="ch" refForName="compositeA" op="equ" fact="0.05"/>
      </dgm:constrLst>
      <dgm:ruleLst/>
      <dgm:forEach name="Name10" axis="ch" ptType="node">
        <dgm:choose name="Name11">
          <dgm:if name="Name12" axis="self" ptType="node" func="posOdd" op="equ" val="1">
            <dgm:layoutNode name="compositeA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A" refType="w"/>
                <dgm:constr type="h" for="ch" forName="textA" refType="h" fact="0.4"/>
                <dgm:constr type="t" for="ch" forName="textA"/>
                <dgm:constr type="l" for="ch" forName="textA"/>
                <dgm:constr type="h" for="ch" forName="circleA" refType="h" fact="0.1"/>
                <dgm:constr type="h" for="ch" forName="circleA" refType="w" op="lte"/>
                <dgm:constr type="w" for="ch" forName="circleA" refType="h" refFor="ch" refForName="circleA" op="equ"/>
                <dgm:constr type="ctrY" for="ch" forName="circleA" refType="h" fact="0.5"/>
                <dgm:constr type="ctrX" for="ch" forName="circleA" refType="w" refFor="ch" refForName="textA" fact="0.5"/>
                <dgm:constr type="w" for="ch" forName="spaceA" refType="w"/>
                <dgm:constr type="h" for="ch" forName="spaceA" refType="h" fact="0.4"/>
                <dgm:constr type="b" for="ch" forName="spaceA" refType="h"/>
                <dgm:constr type="l" for="ch" forName="spaceA"/>
              </dgm:constrLst>
              <dgm:ruleLst/>
              <dgm:layoutNode name="textA" styleLbl="revTx">
                <dgm:varLst>
                  <dgm:bulletEnabled val="1"/>
                </dgm:varLst>
                <dgm:alg type="tx">
                  <dgm:param type="txAnchorVert" val="b"/>
                  <dgm:param type="txAnchorVertCh" val="b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A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A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13">
            <dgm:layoutNode name="compositeB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B" refType="w"/>
                <dgm:constr type="h" for="ch" forName="textB" refType="h" fact="0.4"/>
                <dgm:constr type="b" for="ch" forName="textB" refType="h"/>
                <dgm:constr type="l" for="ch" forName="textB"/>
                <dgm:constr type="h" for="ch" forName="circleB" refType="h" fact="0.1"/>
                <dgm:constr type="w" for="ch" forName="circleB" refType="h" refFor="ch" refForName="circleB" op="equ"/>
                <dgm:constr type="h" for="ch" forName="circleB" refType="w" op="lte"/>
                <dgm:constr type="ctrY" for="ch" forName="circleB" refType="h" fact="0.5"/>
                <dgm:constr type="ctrX" for="ch" forName="circleB" refType="w" refFor="ch" refForName="textB" fact="0.5"/>
                <dgm:constr type="w" for="ch" forName="spaceB" refType="w"/>
                <dgm:constr type="h" for="ch" forName="spaceB" refType="h" fact="0.4"/>
                <dgm:constr type="t" for="ch" forName="spaceB"/>
                <dgm:constr type="l" for="ch" forName="spaceB"/>
              </dgm:constrLst>
              <dgm:ruleLst/>
              <dgm:layoutNode name="textB" styleLbl="revTx">
                <dgm:varLst>
                  <dgm:bulletEnabled val="1"/>
                </dgm:varLst>
                <dgm:alg type="tx">
                  <dgm:param type="txAnchorVert" val="t"/>
                  <dgm:param type="txAnchorVertCh" val="t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B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B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else>
        </dgm:choos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7">
  <dgm:title val=""/>
  <dgm:desc val=""/>
  <dgm:catLst>
    <dgm:cat type="3D" pri="11700"/>
  </dgm:catLst>
  <dgm:scene3d>
    <a:camera prst="perspectiveLeft" zoom="91000"/>
    <a:lightRig rig="threePt" dir="t">
      <a:rot lat="0" lon="0" rev="20640000"/>
    </a:lightRig>
  </dgm:scene3d>
  <dgm:styleLbl name="node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threePt" dir="t"/>
    </dgm:scene3d>
    <dgm:sp3d extrusionH="50600" prstMaterial="clear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 z="572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118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 z="106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 z="-2118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0000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50600">
      <a:bevelT w="101600" h="80600"/>
      <a:bevelB w="80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50600">
      <a:bevelT w="101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61800" extrusionH="10600" contourW="3000">
      <a:bevelT w="48600" h="8600" prst="softRound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61800" extrusionH="10600" contourW="3000">
      <a:bevelT w="48600" h="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618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50600">
      <a:bevelT w="80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200" extrusionH="600" contourW="3000" prstMaterial="plastic">
      <a:bevelT w="80600" h="18600" prst="relaxedInset"/>
      <a:bevelB w="80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3d7">
  <dgm:title val=""/>
  <dgm:desc val=""/>
  <dgm:catLst>
    <dgm:cat type="3D" pri="11700"/>
  </dgm:catLst>
  <dgm:scene3d>
    <a:camera prst="perspectiveLeft" zoom="91000"/>
    <a:lightRig rig="threePt" dir="t">
      <a:rot lat="0" lon="0" rev="20640000"/>
    </a:lightRig>
  </dgm:scene3d>
  <dgm:styleLbl name="node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threePt" dir="t"/>
    </dgm:scene3d>
    <dgm:sp3d extrusionH="50600" prstMaterial="clear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 z="572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118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 z="106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 z="-2118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0000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50600">
      <a:bevelT w="101600" h="80600"/>
      <a:bevelB w="80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50600">
      <a:bevelT w="101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61800" extrusionH="10600" contourW="3000">
      <a:bevelT w="48600" h="8600" prst="softRound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61800" extrusionH="10600" contourW="3000">
      <a:bevelT w="48600" h="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618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50600">
      <a:bevelT w="80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200" extrusionH="600" contourW="3000" prstMaterial="plastic">
      <a:bevelT w="80600" h="18600" prst="relaxedInset"/>
      <a:bevelB w="80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3d5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3d7">
  <dgm:title val=""/>
  <dgm:desc val=""/>
  <dgm:catLst>
    <dgm:cat type="3D" pri="11700"/>
  </dgm:catLst>
  <dgm:scene3d>
    <a:camera prst="perspectiveLeft" zoom="91000"/>
    <a:lightRig rig="threePt" dir="t">
      <a:rot lat="0" lon="0" rev="20640000"/>
    </a:lightRig>
  </dgm:scene3d>
  <dgm:styleLbl name="node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threePt" dir="t"/>
    </dgm:scene3d>
    <dgm:sp3d extrusionH="50600" prstMaterial="clear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 z="572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118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 z="106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 z="-2118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0000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50600">
      <a:bevelT w="101600" h="80600"/>
      <a:bevelB w="80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50600">
      <a:bevelT w="101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61800" extrusionH="10600" contourW="3000">
      <a:bevelT w="48600" h="8600" prst="softRound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61800" extrusionH="10600" contourW="3000">
      <a:bevelT w="48600" h="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618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50600">
      <a:bevelT w="80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200" extrusionH="600" contourW="3000" prstMaterial="plastic">
      <a:bevelT w="80600" h="18600" prst="relaxedInset"/>
      <a:bevelB w="80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3d7">
  <dgm:title val=""/>
  <dgm:desc val=""/>
  <dgm:catLst>
    <dgm:cat type="3D" pri="11700"/>
  </dgm:catLst>
  <dgm:scene3d>
    <a:camera prst="perspectiveLeft" zoom="91000"/>
    <a:lightRig rig="threePt" dir="t">
      <a:rot lat="0" lon="0" rev="20640000"/>
    </a:lightRig>
  </dgm:scene3d>
  <dgm:styleLbl name="node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threePt" dir="t"/>
    </dgm:scene3d>
    <dgm:sp3d extrusionH="50600" prstMaterial="clear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 z="572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118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 z="106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 z="-2118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0000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50600">
      <a:bevelT w="101600" h="80600"/>
      <a:bevelB w="80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50600">
      <a:bevelT w="101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61800" extrusionH="10600" contourW="3000">
      <a:bevelT w="48600" h="8600" prst="softRound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61800" extrusionH="10600" contourW="3000">
      <a:bevelT w="48600" h="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618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50600">
      <a:bevelT w="80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200" extrusionH="600" contourW="3000" prstMaterial="plastic">
      <a:bevelT w="80600" h="18600" prst="relaxedInset"/>
      <a:bevelB w="80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9">
  <dgm:title val=""/>
  <dgm:desc val=""/>
  <dgm:catLst>
    <dgm:cat type="3D" pri="11900"/>
  </dgm:catLst>
  <dgm:scene3d>
    <a:camera prst="perspectiveRelaxed">
      <a:rot lat="19149996" lon="20104178" rev="1577324"/>
    </a:camera>
    <a:lightRig rig="soft" dir="t"/>
    <a:backdrop>
      <a:anchor x="0" y="0" z="-210000"/>
      <a:norm dx="0" dy="0" dz="914400"/>
      <a:up dx="0" dy="914400" dz="0"/>
    </a:backdrop>
  </dgm:scene3d>
  <dgm:styleLbl name="node0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>
      <a:sp3d extrusionH="28000" prstMaterial="matte"/>
    </dgm:txPr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5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9">
  <dgm:title val=""/>
  <dgm:desc val=""/>
  <dgm:catLst>
    <dgm:cat type="3D" pri="11900"/>
  </dgm:catLst>
  <dgm:scene3d>
    <a:camera prst="perspectiveRelaxed">
      <a:rot lat="19149996" lon="20104178" rev="1577324"/>
    </a:camera>
    <a:lightRig rig="soft" dir="t"/>
    <a:backdrop>
      <a:anchor x="0" y="0" z="-210000"/>
      <a:norm dx="0" dy="0" dz="914400"/>
      <a:up dx="0" dy="914400" dz="0"/>
    </a:backdrop>
  </dgm:scene3d>
  <dgm:styleLbl name="node0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>
      <a:sp3d extrusionH="28000" prstMaterial="matte"/>
    </dgm:txPr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5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5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5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3d5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3d9">
  <dgm:title val=""/>
  <dgm:desc val=""/>
  <dgm:catLst>
    <dgm:cat type="3D" pri="11900"/>
  </dgm:catLst>
  <dgm:scene3d>
    <a:camera prst="perspectiveRelaxed">
      <a:rot lat="19149996" lon="20104178" rev="1577324"/>
    </a:camera>
    <a:lightRig rig="soft" dir="t"/>
    <a:backdrop>
      <a:anchor x="0" y="0" z="-210000"/>
      <a:norm dx="0" dy="0" dz="914400"/>
      <a:up dx="0" dy="914400" dz="0"/>
    </a:backdrop>
  </dgm:scene3d>
  <dgm:styleLbl name="node0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>
      <a:sp3d extrusionH="28000" prstMaterial="matte"/>
    </dgm:txPr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docProps/app.xml><?xml version="1.0" encoding="utf-8"?>
<Properties xmlns="http://schemas.openxmlformats.org/officeDocument/2006/extended-properties" xmlns:vt="http://schemas.openxmlformats.org/officeDocument/2006/docPropsVTypes">
  <Template>Couture</Template>
  <TotalTime>576</TotalTime>
  <Words>846</Words>
  <Application>Microsoft Office PowerPoint</Application>
  <PresentationFormat>On-screen Show (4:3)</PresentationFormat>
  <Paragraphs>184</Paragraphs>
  <Slides>29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0" baseType="lpstr">
      <vt:lpstr>Couture</vt:lpstr>
      <vt:lpstr>Bab 19 mengidentifikasi resiko bawaan</vt:lpstr>
      <vt:lpstr>Muqoddimah…..</vt:lpstr>
      <vt:lpstr>Tinjauan umum</vt:lpstr>
      <vt:lpstr>tahap audit</vt:lpstr>
      <vt:lpstr>Jenis resiko</vt:lpstr>
      <vt:lpstr>Jenis resiko</vt:lpstr>
      <vt:lpstr>Sumber informasi mengenai entitas</vt:lpstr>
      <vt:lpstr>Prosedur penilaian resiko</vt:lpstr>
      <vt:lpstr>Resiko kecurangan</vt:lpstr>
      <vt:lpstr>Skeptitisme profesional</vt:lpstr>
      <vt:lpstr>Segitiga kecurangan</vt:lpstr>
      <vt:lpstr>Mengidentifikasi faktor resiko bawaan</vt:lpstr>
      <vt:lpstr>Mendokumentasikan proses identifikasi resiko</vt:lpstr>
      <vt:lpstr>BAB 20  MENILAI RESIKO BAWAAN</vt:lpstr>
      <vt:lpstr>MUQODDIMAH…</vt:lpstr>
      <vt:lpstr>TINJAUAN UMUM</vt:lpstr>
      <vt:lpstr>PENILAIAN RESIKO</vt:lpstr>
      <vt:lpstr>Langkah-langkah menilai resiko</vt:lpstr>
      <vt:lpstr>PENILAIAN RESIKO ENITAS</vt:lpstr>
      <vt:lpstr>Beberapa evaluasi yang dilakukan</vt:lpstr>
      <vt:lpstr>Mendokumentasikan resiko yang dinilai</vt:lpstr>
      <vt:lpstr>BAB 21   resiko signifikan</vt:lpstr>
      <vt:lpstr>Muqoddimah….</vt:lpstr>
      <vt:lpstr>Tinjauan umum</vt:lpstr>
      <vt:lpstr>Definisi..</vt:lpstr>
      <vt:lpstr>Mengidentifikasi risiko signifikan</vt:lpstr>
      <vt:lpstr>Menanggapi resiko signifikan</vt:lpstr>
      <vt:lpstr>Mendokumentasikan resiko signifikan</vt:lpstr>
      <vt:lpstr>Thank’s for all  by  kelompok vi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Bab 19 mengidentifikasi resiko bawaan</dc:title>
  <dc:creator>flamingdevil</dc:creator>
  <cp:lastModifiedBy>flamingdevil</cp:lastModifiedBy>
  <cp:revision>39</cp:revision>
  <dcterms:created xsi:type="dcterms:W3CDTF">2013-12-31T06:45:11Z</dcterms:created>
  <dcterms:modified xsi:type="dcterms:W3CDTF">2014-01-01T14:16:29Z</dcterms:modified>
</cp:coreProperties>
</file>